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666"/>
  </p:normalViewPr>
  <p:slideViewPr>
    <p:cSldViewPr snapToGrid="0" snapToObjects="1">
      <p:cViewPr varScale="1">
        <p:scale>
          <a:sx n="105" d="100"/>
          <a:sy n="105"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D0596E0-E4BB-2F4F-9103-30D6CA6D2CBD}"/>
              </a:ext>
            </a:extLst>
          </p:cNvPr>
          <p:cNvPicPr>
            <a:picLocks noChangeAspect="1"/>
          </p:cNvPicPr>
          <p:nvPr userDrawn="1"/>
        </p:nvPicPr>
        <p:blipFill>
          <a:blip r:embed="rId2"/>
          <a:stretch>
            <a:fillRect/>
          </a:stretch>
        </p:blipFill>
        <p:spPr>
          <a:xfrm>
            <a:off x="2524852" y="-10537"/>
            <a:ext cx="9693408" cy="6858000"/>
          </a:xfrm>
          <a:prstGeom prst="rect">
            <a:avLst/>
          </a:prstGeom>
        </p:spPr>
      </p:pic>
      <p:pic>
        <p:nvPicPr>
          <p:cNvPr id="17" name="Grafik 16">
            <a:extLst>
              <a:ext uri="{FF2B5EF4-FFF2-40B4-BE49-F238E27FC236}">
                <a16:creationId xmlns:a16="http://schemas.microsoft.com/office/drawing/2014/main" id="{3C350FD5-98AC-F24A-B1B2-3BE53C787379}"/>
              </a:ext>
            </a:extLst>
          </p:cNvPr>
          <p:cNvPicPr>
            <a:picLocks noChangeAspect="1"/>
          </p:cNvPicPr>
          <p:nvPr userDrawn="1"/>
        </p:nvPicPr>
        <p:blipFill>
          <a:blip r:embed="rId3"/>
          <a:stretch>
            <a:fillRect/>
          </a:stretch>
        </p:blipFill>
        <p:spPr>
          <a:xfrm>
            <a:off x="114301" y="4499338"/>
            <a:ext cx="981320" cy="98132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7F3EC346-3EB5-784D-9E16-6CFB6ABCD630}"/>
              </a:ext>
            </a:extLst>
          </p:cNvPr>
          <p:cNvPicPr>
            <a:picLocks noChangeAspect="1"/>
          </p:cNvPicPr>
          <p:nvPr userDrawn="1"/>
        </p:nvPicPr>
        <p:blipFill>
          <a:blip r:embed="rId4"/>
          <a:stretch>
            <a:fillRect/>
          </a:stretch>
        </p:blipFill>
        <p:spPr>
          <a:xfrm>
            <a:off x="3012324" y="5828419"/>
            <a:ext cx="3116111" cy="937949"/>
          </a:xfrm>
          <a:prstGeom prst="rect">
            <a:avLst/>
          </a:prstGeom>
        </p:spPr>
      </p:pic>
      <p:sp>
        <p:nvSpPr>
          <p:cNvPr id="2" name="Titel 1">
            <a:extLst>
              <a:ext uri="{FF2B5EF4-FFF2-40B4-BE49-F238E27FC236}">
                <a16:creationId xmlns:a16="http://schemas.microsoft.com/office/drawing/2014/main" id="{AE235848-7951-8743-BE01-0D2DA1C288C3}"/>
              </a:ext>
            </a:extLst>
          </p:cNvPr>
          <p:cNvSpPr>
            <a:spLocks noGrp="1"/>
          </p:cNvSpPr>
          <p:nvPr>
            <p:ph type="ctrTitle"/>
          </p:nvPr>
        </p:nvSpPr>
        <p:spPr>
          <a:xfrm>
            <a:off x="1622535" y="1393797"/>
            <a:ext cx="7878653" cy="3563966"/>
          </a:xfrm>
        </p:spPr>
        <p:txBody>
          <a:bodyPr anchor="b"/>
          <a:lstStyle>
            <a:lvl1pPr algn="ctr">
              <a:defRPr sz="6000" b="1" i="0">
                <a:latin typeface="Poppins" pitchFamily="2" charset="77"/>
                <a:cs typeface="Poppins" pitchFamily="2" charset="77"/>
              </a:defRPr>
            </a:lvl1pPr>
          </a:lstStyle>
          <a:p>
            <a:r>
              <a:rPr lang="de-DE"/>
              <a:t>Mastertitelformat bearbeiten</a:t>
            </a:r>
            <a:endParaRPr lang="de-DE" dirty="0"/>
          </a:p>
        </p:txBody>
      </p:sp>
      <p:sp>
        <p:nvSpPr>
          <p:cNvPr id="6" name="Foliennummernplatzhalter 5">
            <a:extLst>
              <a:ext uri="{FF2B5EF4-FFF2-40B4-BE49-F238E27FC236}">
                <a16:creationId xmlns:a16="http://schemas.microsoft.com/office/drawing/2014/main" id="{C9FF0B17-0E63-1B40-B625-4C8D0DBB4D00}"/>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13" name="Grafik 12">
            <a:extLst>
              <a:ext uri="{FF2B5EF4-FFF2-40B4-BE49-F238E27FC236}">
                <a16:creationId xmlns:a16="http://schemas.microsoft.com/office/drawing/2014/main" id="{52A50A21-B092-A347-BEBF-1739ECD4CF00}"/>
              </a:ext>
            </a:extLst>
          </p:cNvPr>
          <p:cNvPicPr>
            <a:picLocks noChangeAspect="1"/>
          </p:cNvPicPr>
          <p:nvPr userDrawn="1"/>
        </p:nvPicPr>
        <p:blipFill>
          <a:blip r:embed="rId5"/>
          <a:stretch>
            <a:fillRect/>
          </a:stretch>
        </p:blipFill>
        <p:spPr>
          <a:xfrm>
            <a:off x="6266330" y="5826416"/>
            <a:ext cx="1406923" cy="937948"/>
          </a:xfrm>
          <a:prstGeom prst="rect">
            <a:avLst/>
          </a:prstGeom>
        </p:spPr>
      </p:pic>
      <p:pic>
        <p:nvPicPr>
          <p:cNvPr id="15" name="Grafik 14" descr="Ein Bild, das Text, Uhr enthält.&#10;&#10;Automatisch generierte Beschreibung">
            <a:extLst>
              <a:ext uri="{FF2B5EF4-FFF2-40B4-BE49-F238E27FC236}">
                <a16:creationId xmlns:a16="http://schemas.microsoft.com/office/drawing/2014/main" id="{8B291F4D-3163-EE4A-8611-40F120FBFE0B}"/>
              </a:ext>
            </a:extLst>
          </p:cNvPr>
          <p:cNvPicPr>
            <a:picLocks noChangeAspect="1"/>
          </p:cNvPicPr>
          <p:nvPr userDrawn="1"/>
        </p:nvPicPr>
        <p:blipFill>
          <a:blip r:embed="rId6"/>
          <a:stretch>
            <a:fillRect/>
          </a:stretch>
        </p:blipFill>
        <p:spPr>
          <a:xfrm>
            <a:off x="133841" y="5586413"/>
            <a:ext cx="1315704" cy="481642"/>
          </a:xfrm>
          <a:prstGeom prst="rect">
            <a:avLst/>
          </a:prstGeom>
        </p:spPr>
      </p:pic>
      <p:pic>
        <p:nvPicPr>
          <p:cNvPr id="21" name="Grafik 20" descr="Ein Bild, das Text enthält.&#10;&#10;Automatisch generierte Beschreibung">
            <a:extLst>
              <a:ext uri="{FF2B5EF4-FFF2-40B4-BE49-F238E27FC236}">
                <a16:creationId xmlns:a16="http://schemas.microsoft.com/office/drawing/2014/main" id="{800BFE2D-2317-0440-8DF7-7D97DE14030B}"/>
              </a:ext>
            </a:extLst>
          </p:cNvPr>
          <p:cNvPicPr>
            <a:picLocks noChangeAspect="1"/>
          </p:cNvPicPr>
          <p:nvPr userDrawn="1"/>
        </p:nvPicPr>
        <p:blipFill>
          <a:blip r:embed="rId7"/>
          <a:stretch>
            <a:fillRect/>
          </a:stretch>
        </p:blipFill>
        <p:spPr>
          <a:xfrm>
            <a:off x="76689" y="6239832"/>
            <a:ext cx="1894989" cy="481643"/>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7B7A50DD-5D90-534C-8151-A7CA4E9BD7A9}"/>
              </a:ext>
            </a:extLst>
          </p:cNvPr>
          <p:cNvPicPr>
            <a:picLocks noChangeAspect="1"/>
          </p:cNvPicPr>
          <p:nvPr userDrawn="1"/>
        </p:nvPicPr>
        <p:blipFill>
          <a:blip r:embed="rId8"/>
          <a:stretch>
            <a:fillRect/>
          </a:stretch>
        </p:blipFill>
        <p:spPr>
          <a:xfrm>
            <a:off x="255351" y="164126"/>
            <a:ext cx="1315704" cy="691879"/>
          </a:xfrm>
          <a:prstGeom prst="rect">
            <a:avLst/>
          </a:prstGeom>
        </p:spPr>
      </p:pic>
    </p:spTree>
    <p:extLst>
      <p:ext uri="{BB962C8B-B14F-4D97-AF65-F5344CB8AC3E}">
        <p14:creationId xmlns:p14="http://schemas.microsoft.com/office/powerpoint/2010/main" val="199808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D6AD379-7819-EF4E-8233-B29E9C389400}"/>
              </a:ext>
            </a:extLst>
          </p:cNvPr>
          <p:cNvPicPr>
            <a:picLocks noChangeAspect="1"/>
          </p:cNvPicPr>
          <p:nvPr userDrawn="1"/>
        </p:nvPicPr>
        <p:blipFill>
          <a:blip r:embed="rId2"/>
          <a:stretch>
            <a:fillRect/>
          </a:stretch>
        </p:blipFill>
        <p:spPr>
          <a:xfrm flipH="1">
            <a:off x="0" y="0"/>
            <a:ext cx="9558528" cy="6858000"/>
          </a:xfrm>
          <a:prstGeom prst="rect">
            <a:avLst/>
          </a:prstGeom>
        </p:spPr>
      </p:pic>
      <p:sp>
        <p:nvSpPr>
          <p:cNvPr id="2" name="Titel 1">
            <a:extLst>
              <a:ext uri="{FF2B5EF4-FFF2-40B4-BE49-F238E27FC236}">
                <a16:creationId xmlns:a16="http://schemas.microsoft.com/office/drawing/2014/main" id="{096C9C6C-7D01-AE46-8451-D3E9E2836677}"/>
              </a:ext>
            </a:extLst>
          </p:cNvPr>
          <p:cNvSpPr>
            <a:spLocks noGrp="1"/>
          </p:cNvSpPr>
          <p:nvPr>
            <p:ph type="title"/>
          </p:nvPr>
        </p:nvSpPr>
        <p:spPr>
          <a:xfrm>
            <a:off x="1365505" y="363537"/>
            <a:ext cx="8961120"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A8B93AE1-4AA6-8E43-9150-7D8D9F648B9C}"/>
              </a:ext>
            </a:extLst>
          </p:cNvPr>
          <p:cNvSpPr>
            <a:spLocks noGrp="1"/>
          </p:cNvSpPr>
          <p:nvPr>
            <p:ph type="body" orient="vert" idx="1"/>
          </p:nvPr>
        </p:nvSpPr>
        <p:spPr>
          <a:xfrm>
            <a:off x="1611954" y="1771205"/>
            <a:ext cx="8714671" cy="4351338"/>
          </a:xfrm>
        </p:spPr>
        <p:txBody>
          <a:bodyPr vert="eaVert"/>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E8AA23C2-2F02-5D46-896D-AC62A0F79D6B}"/>
              </a:ext>
            </a:extLst>
          </p:cNvPr>
          <p:cNvSpPr>
            <a:spLocks noGrp="1"/>
          </p:cNvSpPr>
          <p:nvPr>
            <p:ph type="dt" sz="half" idx="10"/>
          </p:nvPr>
        </p:nvSpPr>
        <p:spPr/>
        <p:txBody>
          <a:bodyPr/>
          <a:lstStyle/>
          <a:p>
            <a:fld id="{6EB2E93A-A17C-2F41-A87E-D6F660F63B83}" type="datetimeFigureOut">
              <a:rPr lang="de-DE" smtClean="0"/>
              <a:t>20.06.22</a:t>
            </a:fld>
            <a:endParaRPr lang="de-DE"/>
          </a:p>
        </p:txBody>
      </p:sp>
      <p:sp>
        <p:nvSpPr>
          <p:cNvPr id="5" name="Fußzeilenplatzhalter 4">
            <a:extLst>
              <a:ext uri="{FF2B5EF4-FFF2-40B4-BE49-F238E27FC236}">
                <a16:creationId xmlns:a16="http://schemas.microsoft.com/office/drawing/2014/main" id="{809B5143-2F2B-6C47-B75B-38BE94AB615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A8CE72-22FA-EE40-89C2-914D6B5E7894}"/>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8" name="Grafik 7" descr="Ein Bild, das Text enthält.&#10;&#10;Automatisch generierte Beschreibung">
            <a:extLst>
              <a:ext uri="{FF2B5EF4-FFF2-40B4-BE49-F238E27FC236}">
                <a16:creationId xmlns:a16="http://schemas.microsoft.com/office/drawing/2014/main" id="{69E8B5E5-287E-7F42-831F-A126B05E5126}"/>
              </a:ext>
            </a:extLst>
          </p:cNvPr>
          <p:cNvPicPr>
            <a:picLocks noChangeAspect="1"/>
          </p:cNvPicPr>
          <p:nvPr userDrawn="1"/>
        </p:nvPicPr>
        <p:blipFill>
          <a:blip r:embed="rId3"/>
          <a:stretch>
            <a:fillRect/>
          </a:stretch>
        </p:blipFill>
        <p:spPr>
          <a:xfrm>
            <a:off x="10533207" y="228600"/>
            <a:ext cx="1315704" cy="691879"/>
          </a:xfrm>
          <a:prstGeom prst="rect">
            <a:avLst/>
          </a:prstGeom>
        </p:spPr>
      </p:pic>
      <p:sp>
        <p:nvSpPr>
          <p:cNvPr id="9" name="Rechteck 8">
            <a:extLst>
              <a:ext uri="{FF2B5EF4-FFF2-40B4-BE49-F238E27FC236}">
                <a16:creationId xmlns:a16="http://schemas.microsoft.com/office/drawing/2014/main" id="{2B77F33C-BEDC-924B-AB9D-1CCFD3F28C77}"/>
              </a:ext>
            </a:extLst>
          </p:cNvPr>
          <p:cNvSpPr/>
          <p:nvPr userDrawn="1"/>
        </p:nvSpPr>
        <p:spPr>
          <a:xfrm>
            <a:off x="1085088" y="5266944"/>
            <a:ext cx="280416" cy="6217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2003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78A0322-74D9-E44A-B342-C556A7056204}"/>
              </a:ext>
            </a:extLst>
          </p:cNvPr>
          <p:cNvPicPr>
            <a:picLocks noChangeAspect="1"/>
          </p:cNvPicPr>
          <p:nvPr userDrawn="1"/>
        </p:nvPicPr>
        <p:blipFill>
          <a:blip r:embed="rId2"/>
          <a:stretch>
            <a:fillRect/>
          </a:stretch>
        </p:blipFill>
        <p:spPr>
          <a:xfrm flipH="1">
            <a:off x="0" y="0"/>
            <a:ext cx="9558528" cy="6858000"/>
          </a:xfrm>
          <a:prstGeom prst="rect">
            <a:avLst/>
          </a:prstGeom>
        </p:spPr>
      </p:pic>
      <p:sp>
        <p:nvSpPr>
          <p:cNvPr id="2" name="Vertikaler Titel 1">
            <a:extLst>
              <a:ext uri="{FF2B5EF4-FFF2-40B4-BE49-F238E27FC236}">
                <a16:creationId xmlns:a16="http://schemas.microsoft.com/office/drawing/2014/main" id="{90507D15-D788-E148-9BA5-6529D9219215}"/>
              </a:ext>
            </a:extLst>
          </p:cNvPr>
          <p:cNvSpPr>
            <a:spLocks noGrp="1"/>
          </p:cNvSpPr>
          <p:nvPr>
            <p:ph type="title" orient="vert"/>
          </p:nvPr>
        </p:nvSpPr>
        <p:spPr>
          <a:xfrm>
            <a:off x="8724900" y="365125"/>
            <a:ext cx="2628900" cy="5811838"/>
          </a:xfrm>
        </p:spPr>
        <p:txBody>
          <a:bodyPr vert="eaVert"/>
          <a:lstStyle>
            <a:lvl1pPr>
              <a:defRPr b="1">
                <a:latin typeface="Poppins" pitchFamily="2" charset="77"/>
                <a:cs typeface="Poppins" pitchFamily="2" charset="77"/>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5D9E6562-3541-6D41-B604-F75D81D077E6}"/>
              </a:ext>
            </a:extLst>
          </p:cNvPr>
          <p:cNvSpPr>
            <a:spLocks noGrp="1"/>
          </p:cNvSpPr>
          <p:nvPr>
            <p:ph type="body" orient="vert" idx="1"/>
          </p:nvPr>
        </p:nvSpPr>
        <p:spPr>
          <a:xfrm>
            <a:off x="838200" y="365125"/>
            <a:ext cx="7734300" cy="5811838"/>
          </a:xfrm>
        </p:spPr>
        <p:txBody>
          <a:bodyPr vert="eaVert"/>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AEDBF76F-67FE-A945-8C84-ABE15634326E}"/>
              </a:ext>
            </a:extLst>
          </p:cNvPr>
          <p:cNvSpPr>
            <a:spLocks noGrp="1"/>
          </p:cNvSpPr>
          <p:nvPr>
            <p:ph type="dt" sz="half" idx="10"/>
          </p:nvPr>
        </p:nvSpPr>
        <p:spPr/>
        <p:txBody>
          <a:bodyPr/>
          <a:lstStyle/>
          <a:p>
            <a:fld id="{6EB2E93A-A17C-2F41-A87E-D6F660F63B83}" type="datetimeFigureOut">
              <a:rPr lang="de-DE" smtClean="0"/>
              <a:t>20.06.22</a:t>
            </a:fld>
            <a:endParaRPr lang="de-DE"/>
          </a:p>
        </p:txBody>
      </p:sp>
      <p:sp>
        <p:nvSpPr>
          <p:cNvPr id="5" name="Fußzeilenplatzhalter 4">
            <a:extLst>
              <a:ext uri="{FF2B5EF4-FFF2-40B4-BE49-F238E27FC236}">
                <a16:creationId xmlns:a16="http://schemas.microsoft.com/office/drawing/2014/main" id="{6D2DCE4D-AFB2-E24B-A575-4F45B394D84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035B5CD-3CF1-A947-9A98-A7220AE51B5F}"/>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E6FDDD73-2BC0-E140-AF8F-9FDF522E61F3}"/>
              </a:ext>
            </a:extLst>
          </p:cNvPr>
          <p:cNvPicPr>
            <a:picLocks noChangeAspect="1"/>
          </p:cNvPicPr>
          <p:nvPr userDrawn="1"/>
        </p:nvPicPr>
        <p:blipFill>
          <a:blip r:embed="rId3"/>
          <a:stretch>
            <a:fillRect/>
          </a:stretch>
        </p:blipFill>
        <p:spPr>
          <a:xfrm rot="5400000">
            <a:off x="11078480" y="5776676"/>
            <a:ext cx="1315704" cy="691879"/>
          </a:xfrm>
          <a:prstGeom prst="rect">
            <a:avLst/>
          </a:prstGeom>
        </p:spPr>
      </p:pic>
      <p:sp>
        <p:nvSpPr>
          <p:cNvPr id="7" name="Rechteck 6">
            <a:extLst>
              <a:ext uri="{FF2B5EF4-FFF2-40B4-BE49-F238E27FC236}">
                <a16:creationId xmlns:a16="http://schemas.microsoft.com/office/drawing/2014/main" id="{2F2BA0B5-CCA0-ED4C-A7EA-D405EE4F09E5}"/>
              </a:ext>
            </a:extLst>
          </p:cNvPr>
          <p:cNvSpPr/>
          <p:nvPr userDrawn="1"/>
        </p:nvSpPr>
        <p:spPr>
          <a:xfrm>
            <a:off x="1060704" y="5266944"/>
            <a:ext cx="292608" cy="5974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319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51E346B4-F77E-F243-91E3-931B1D51FD4F}"/>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76B91EB3-149D-F34D-9453-0B298FAC24E2}"/>
              </a:ext>
            </a:extLst>
          </p:cNvPr>
          <p:cNvSpPr>
            <a:spLocks noGrp="1"/>
          </p:cNvSpPr>
          <p:nvPr>
            <p:ph type="title"/>
          </p:nvPr>
        </p:nvSpPr>
        <p:spPr>
          <a:xfrm>
            <a:off x="1546670" y="365125"/>
            <a:ext cx="9807129"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2D487B07-1D84-8A49-A163-8109574E18A0}"/>
              </a:ext>
            </a:extLst>
          </p:cNvPr>
          <p:cNvSpPr>
            <a:spLocks noGrp="1"/>
          </p:cNvSpPr>
          <p:nvPr>
            <p:ph idx="1"/>
          </p:nvPr>
        </p:nvSpPr>
        <p:spPr>
          <a:xfrm>
            <a:off x="838200" y="1825625"/>
            <a:ext cx="9693408"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30F037FC-80A0-1645-A321-E8DB70EBEA1B}"/>
              </a:ext>
            </a:extLst>
          </p:cNvPr>
          <p:cNvSpPr>
            <a:spLocks noGrp="1"/>
          </p:cNvSpPr>
          <p:nvPr>
            <p:ph type="dt" sz="half" idx="10"/>
          </p:nvPr>
        </p:nvSpPr>
        <p:spPr/>
        <p:txBody>
          <a:bodyPr/>
          <a:lstStyle/>
          <a:p>
            <a:fld id="{6EB2E93A-A17C-2F41-A87E-D6F660F63B83}" type="datetimeFigureOut">
              <a:rPr lang="de-DE" smtClean="0"/>
              <a:t>20.06.22</a:t>
            </a:fld>
            <a:endParaRPr lang="de-DE"/>
          </a:p>
        </p:txBody>
      </p:sp>
      <p:sp>
        <p:nvSpPr>
          <p:cNvPr id="5" name="Fußzeilenplatzhalter 4">
            <a:extLst>
              <a:ext uri="{FF2B5EF4-FFF2-40B4-BE49-F238E27FC236}">
                <a16:creationId xmlns:a16="http://schemas.microsoft.com/office/drawing/2014/main" id="{5CD18281-EBE8-8E4B-87B1-FF34B3E94C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C7D3F3-D35C-204D-9D7C-956D5659750D}"/>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92F03526-3269-4343-A8FB-199640CAF8A9}"/>
              </a:ext>
            </a:extLst>
          </p:cNvPr>
          <p:cNvPicPr>
            <a:picLocks noChangeAspect="1"/>
          </p:cNvPicPr>
          <p:nvPr userDrawn="1"/>
        </p:nvPicPr>
        <p:blipFill>
          <a:blip r:embed="rId3"/>
          <a:stretch>
            <a:fillRect/>
          </a:stretch>
        </p:blipFill>
        <p:spPr>
          <a:xfrm>
            <a:off x="230966" y="359481"/>
            <a:ext cx="1315704" cy="691879"/>
          </a:xfrm>
          <a:prstGeom prst="rect">
            <a:avLst/>
          </a:prstGeom>
        </p:spPr>
      </p:pic>
    </p:spTree>
    <p:extLst>
      <p:ext uri="{BB962C8B-B14F-4D97-AF65-F5344CB8AC3E}">
        <p14:creationId xmlns:p14="http://schemas.microsoft.com/office/powerpoint/2010/main" val="266406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46261C23-90E1-6949-A8FC-667089A62306}"/>
              </a:ext>
            </a:extLst>
          </p:cNvPr>
          <p:cNvPicPr>
            <a:picLocks noChangeAspect="1"/>
          </p:cNvPicPr>
          <p:nvPr userDrawn="1"/>
        </p:nvPicPr>
        <p:blipFill rotWithShape="1">
          <a:blip r:embed="rId2"/>
          <a:srcRect t="14564"/>
          <a:stretch/>
        </p:blipFill>
        <p:spPr>
          <a:xfrm>
            <a:off x="0" y="-511444"/>
            <a:ext cx="12192000" cy="7369443"/>
          </a:xfrm>
          <a:prstGeom prst="rect">
            <a:avLst/>
          </a:prstGeom>
        </p:spPr>
      </p:pic>
      <p:sp>
        <p:nvSpPr>
          <p:cNvPr id="8" name="Abgerundetes Rechteck 7">
            <a:extLst>
              <a:ext uri="{FF2B5EF4-FFF2-40B4-BE49-F238E27FC236}">
                <a16:creationId xmlns:a16="http://schemas.microsoft.com/office/drawing/2014/main" id="{D1D92DE7-59A9-DC42-8407-DF1FC81222D4}"/>
              </a:ext>
            </a:extLst>
          </p:cNvPr>
          <p:cNvSpPr/>
          <p:nvPr userDrawn="1"/>
        </p:nvSpPr>
        <p:spPr>
          <a:xfrm>
            <a:off x="645870" y="949325"/>
            <a:ext cx="10515599" cy="4510087"/>
          </a:xfrm>
          <a:prstGeom prst="roundRect">
            <a:avLst/>
          </a:prstGeom>
          <a:solidFill>
            <a:schemeClr val="bg1">
              <a:alpha val="70309"/>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A8DF437B-124A-4F41-B3E5-1B5099582216}"/>
              </a:ext>
            </a:extLst>
          </p:cNvPr>
          <p:cNvSpPr>
            <a:spLocks noGrp="1"/>
          </p:cNvSpPr>
          <p:nvPr>
            <p:ph type="title"/>
          </p:nvPr>
        </p:nvSpPr>
        <p:spPr>
          <a:xfrm>
            <a:off x="831850" y="768350"/>
            <a:ext cx="9645004" cy="3554413"/>
          </a:xfrm>
        </p:spPr>
        <p:txBody>
          <a:bodyPr anchor="b"/>
          <a:lstStyle>
            <a:lvl1pPr>
              <a:defRPr sz="6000" b="1">
                <a:latin typeface="Poppins" pitchFamily="2" charset="77"/>
                <a:cs typeface="Poppins" pitchFamily="2" charset="77"/>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7D6980F3-AC60-4C4D-AA10-EE5175D6A1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EA9A361-FD8E-DE40-9310-43D069EDF710}"/>
              </a:ext>
            </a:extLst>
          </p:cNvPr>
          <p:cNvSpPr>
            <a:spLocks noGrp="1"/>
          </p:cNvSpPr>
          <p:nvPr>
            <p:ph type="dt" sz="half" idx="10"/>
          </p:nvPr>
        </p:nvSpPr>
        <p:spPr/>
        <p:txBody>
          <a:bodyPr/>
          <a:lstStyle/>
          <a:p>
            <a:fld id="{6EB2E93A-A17C-2F41-A87E-D6F660F63B83}" type="datetimeFigureOut">
              <a:rPr lang="de-DE" smtClean="0"/>
              <a:t>20.06.22</a:t>
            </a:fld>
            <a:endParaRPr lang="de-DE"/>
          </a:p>
        </p:txBody>
      </p:sp>
      <p:sp>
        <p:nvSpPr>
          <p:cNvPr id="5" name="Fußzeilenplatzhalter 4">
            <a:extLst>
              <a:ext uri="{FF2B5EF4-FFF2-40B4-BE49-F238E27FC236}">
                <a16:creationId xmlns:a16="http://schemas.microsoft.com/office/drawing/2014/main" id="{BDDB302D-0E2C-9F4E-AD53-B5F84C9F173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482FB9-1F13-0440-8751-82AA6F23E1F4}"/>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0FC4C0E1-76A1-7045-A770-E28B51BC7798}"/>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55351" y="-108821"/>
            <a:ext cx="1315704" cy="691879"/>
          </a:xfrm>
          <a:prstGeom prst="rect">
            <a:avLst/>
          </a:prstGeom>
        </p:spPr>
      </p:pic>
    </p:spTree>
    <p:extLst>
      <p:ext uri="{BB962C8B-B14F-4D97-AF65-F5344CB8AC3E}">
        <p14:creationId xmlns:p14="http://schemas.microsoft.com/office/powerpoint/2010/main" val="29417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0A918594-422A-3046-B15B-1CFF09991B31}"/>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D4E18E06-AC08-2C45-B44D-D2E3DE141B33}"/>
              </a:ext>
            </a:extLst>
          </p:cNvPr>
          <p:cNvSpPr>
            <a:spLocks noGrp="1"/>
          </p:cNvSpPr>
          <p:nvPr>
            <p:ph type="title"/>
          </p:nvPr>
        </p:nvSpPr>
        <p:spPr>
          <a:xfrm>
            <a:off x="1571054" y="365125"/>
            <a:ext cx="9782745"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5458D1AD-7C63-AC4C-9B8A-77E140EF4DC4}"/>
              </a:ext>
            </a:extLst>
          </p:cNvPr>
          <p:cNvSpPr>
            <a:spLocks noGrp="1"/>
          </p:cNvSpPr>
          <p:nvPr>
            <p:ph sz="half" idx="1"/>
          </p:nvPr>
        </p:nvSpPr>
        <p:spPr>
          <a:xfrm>
            <a:off x="838200" y="1825625"/>
            <a:ext cx="5181600"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EF58F2E8-EA65-CA49-B96C-54F98414EA8B}"/>
              </a:ext>
            </a:extLst>
          </p:cNvPr>
          <p:cNvSpPr>
            <a:spLocks noGrp="1"/>
          </p:cNvSpPr>
          <p:nvPr>
            <p:ph sz="half" idx="2"/>
          </p:nvPr>
        </p:nvSpPr>
        <p:spPr>
          <a:xfrm>
            <a:off x="6172200" y="1825625"/>
            <a:ext cx="5181600"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595E802A-8C0D-094A-8185-8B91C809E9BD}"/>
              </a:ext>
            </a:extLst>
          </p:cNvPr>
          <p:cNvSpPr>
            <a:spLocks noGrp="1"/>
          </p:cNvSpPr>
          <p:nvPr>
            <p:ph type="dt" sz="half" idx="10"/>
          </p:nvPr>
        </p:nvSpPr>
        <p:spPr/>
        <p:txBody>
          <a:bodyPr/>
          <a:lstStyle/>
          <a:p>
            <a:fld id="{6EB2E93A-A17C-2F41-A87E-D6F660F63B83}" type="datetimeFigureOut">
              <a:rPr lang="de-DE" smtClean="0"/>
              <a:t>20.06.22</a:t>
            </a:fld>
            <a:endParaRPr lang="de-DE"/>
          </a:p>
        </p:txBody>
      </p:sp>
      <p:sp>
        <p:nvSpPr>
          <p:cNvPr id="6" name="Fußzeilenplatzhalter 5">
            <a:extLst>
              <a:ext uri="{FF2B5EF4-FFF2-40B4-BE49-F238E27FC236}">
                <a16:creationId xmlns:a16="http://schemas.microsoft.com/office/drawing/2014/main" id="{4C4E1643-9DE5-C14F-9277-05A5DE1B589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6C30443-B971-BC43-B958-978EE87B02E1}"/>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37F6A253-54A2-9D4D-8FD7-A2C924EA4712}"/>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80323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3313149-DFE5-ED41-BDA0-125A9E314F83}"/>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15DBC076-01E6-094B-B3D7-8A7C4645824E}"/>
              </a:ext>
            </a:extLst>
          </p:cNvPr>
          <p:cNvSpPr>
            <a:spLocks noGrp="1"/>
          </p:cNvSpPr>
          <p:nvPr>
            <p:ph type="title"/>
          </p:nvPr>
        </p:nvSpPr>
        <p:spPr>
          <a:xfrm>
            <a:off x="1661979" y="365125"/>
            <a:ext cx="8786566"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E96D1774-A6F6-5B44-9063-74511DB691E6}"/>
              </a:ext>
            </a:extLst>
          </p:cNvPr>
          <p:cNvSpPr>
            <a:spLocks noGrp="1"/>
          </p:cNvSpPr>
          <p:nvPr>
            <p:ph type="body" idx="1"/>
          </p:nvPr>
        </p:nvSpPr>
        <p:spPr>
          <a:xfrm>
            <a:off x="839789" y="1681163"/>
            <a:ext cx="4703064" cy="823912"/>
          </a:xfrm>
        </p:spPr>
        <p:txBody>
          <a:bodyPr anchor="b"/>
          <a:lstStyle>
            <a:lvl1pPr marL="0" indent="0">
              <a:buNone/>
              <a:defRPr sz="2400" b="1">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D69837B-4066-2842-A882-61179BADF548}"/>
              </a:ext>
            </a:extLst>
          </p:cNvPr>
          <p:cNvSpPr>
            <a:spLocks noGrp="1"/>
          </p:cNvSpPr>
          <p:nvPr>
            <p:ph sz="half" idx="2"/>
          </p:nvPr>
        </p:nvSpPr>
        <p:spPr>
          <a:xfrm>
            <a:off x="839789" y="2505075"/>
            <a:ext cx="4703064" cy="368458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5EAD2673-9402-F34A-950D-07F1C2590281}"/>
              </a:ext>
            </a:extLst>
          </p:cNvPr>
          <p:cNvSpPr>
            <a:spLocks noGrp="1"/>
          </p:cNvSpPr>
          <p:nvPr>
            <p:ph type="body" sz="quarter" idx="3"/>
          </p:nvPr>
        </p:nvSpPr>
        <p:spPr>
          <a:xfrm>
            <a:off x="5745480" y="1681163"/>
            <a:ext cx="4703064" cy="823912"/>
          </a:xfrm>
        </p:spPr>
        <p:txBody>
          <a:bodyPr anchor="b"/>
          <a:lstStyle>
            <a:lvl1pPr marL="0" indent="0">
              <a:buNone/>
              <a:defRPr sz="2400" b="1">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0424258-04C4-4C47-8D09-B0C0C45E953F}"/>
              </a:ext>
            </a:extLst>
          </p:cNvPr>
          <p:cNvSpPr>
            <a:spLocks noGrp="1"/>
          </p:cNvSpPr>
          <p:nvPr>
            <p:ph sz="quarter" idx="4"/>
          </p:nvPr>
        </p:nvSpPr>
        <p:spPr>
          <a:xfrm>
            <a:off x="5745480" y="2505075"/>
            <a:ext cx="4703064" cy="368458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a:extLst>
              <a:ext uri="{FF2B5EF4-FFF2-40B4-BE49-F238E27FC236}">
                <a16:creationId xmlns:a16="http://schemas.microsoft.com/office/drawing/2014/main" id="{989F2045-DC9A-4F4D-BBEB-C251E7CC9EEE}"/>
              </a:ext>
            </a:extLst>
          </p:cNvPr>
          <p:cNvSpPr>
            <a:spLocks noGrp="1"/>
          </p:cNvSpPr>
          <p:nvPr>
            <p:ph type="dt" sz="half" idx="10"/>
          </p:nvPr>
        </p:nvSpPr>
        <p:spPr/>
        <p:txBody>
          <a:bodyPr/>
          <a:lstStyle/>
          <a:p>
            <a:fld id="{6EB2E93A-A17C-2F41-A87E-D6F660F63B83}" type="datetimeFigureOut">
              <a:rPr lang="de-DE" smtClean="0"/>
              <a:t>20.06.22</a:t>
            </a:fld>
            <a:endParaRPr lang="de-DE"/>
          </a:p>
        </p:txBody>
      </p:sp>
      <p:sp>
        <p:nvSpPr>
          <p:cNvPr id="8" name="Fußzeilenplatzhalter 7">
            <a:extLst>
              <a:ext uri="{FF2B5EF4-FFF2-40B4-BE49-F238E27FC236}">
                <a16:creationId xmlns:a16="http://schemas.microsoft.com/office/drawing/2014/main" id="{339503B1-FD6B-5B49-A61C-F657995B0DF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25F6D56-6098-4740-A09C-789B9AA48A18}"/>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11" name="Grafik 10" descr="Ein Bild, das Text enthält.&#10;&#10;Automatisch generierte Beschreibung">
            <a:extLst>
              <a:ext uri="{FF2B5EF4-FFF2-40B4-BE49-F238E27FC236}">
                <a16:creationId xmlns:a16="http://schemas.microsoft.com/office/drawing/2014/main" id="{87AE4024-01ED-9441-B2D9-C0027374A39F}"/>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131375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19DBEF3-5EB4-D648-85B3-02EB8EEA52FC}"/>
              </a:ext>
            </a:extLst>
          </p:cNvPr>
          <p:cNvPicPr>
            <a:picLocks noChangeAspect="1"/>
          </p:cNvPicPr>
          <p:nvPr userDrawn="1"/>
        </p:nvPicPr>
        <p:blipFill rotWithShape="1">
          <a:blip r:embed="rId2"/>
          <a:srcRect t="14564"/>
          <a:stretch/>
        </p:blipFill>
        <p:spPr>
          <a:xfrm>
            <a:off x="0" y="-487060"/>
            <a:ext cx="12192000" cy="7369443"/>
          </a:xfrm>
          <a:prstGeom prst="rect">
            <a:avLst/>
          </a:prstGeom>
        </p:spPr>
      </p:pic>
      <p:sp>
        <p:nvSpPr>
          <p:cNvPr id="7" name="Abgerundetes Rechteck 6">
            <a:extLst>
              <a:ext uri="{FF2B5EF4-FFF2-40B4-BE49-F238E27FC236}">
                <a16:creationId xmlns:a16="http://schemas.microsoft.com/office/drawing/2014/main" id="{AF512F84-989F-CA48-A79C-28A819B15C0D}"/>
              </a:ext>
            </a:extLst>
          </p:cNvPr>
          <p:cNvSpPr/>
          <p:nvPr userDrawn="1"/>
        </p:nvSpPr>
        <p:spPr>
          <a:xfrm>
            <a:off x="838199" y="815793"/>
            <a:ext cx="10515599" cy="1488849"/>
          </a:xfrm>
          <a:prstGeom prst="round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65183EF-CCBB-F04C-9563-A3A766C90334}"/>
              </a:ext>
            </a:extLst>
          </p:cNvPr>
          <p:cNvSpPr>
            <a:spLocks noGrp="1"/>
          </p:cNvSpPr>
          <p:nvPr>
            <p:ph type="title"/>
          </p:nvPr>
        </p:nvSpPr>
        <p:spPr>
          <a:xfrm>
            <a:off x="838199" y="848667"/>
            <a:ext cx="10515600"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0FE57408-A50C-2E4F-9354-6960CD6928EB}"/>
              </a:ext>
            </a:extLst>
          </p:cNvPr>
          <p:cNvSpPr>
            <a:spLocks noGrp="1"/>
          </p:cNvSpPr>
          <p:nvPr>
            <p:ph type="dt" sz="half" idx="10"/>
          </p:nvPr>
        </p:nvSpPr>
        <p:spPr/>
        <p:txBody>
          <a:bodyPr/>
          <a:lstStyle/>
          <a:p>
            <a:fld id="{6EB2E93A-A17C-2F41-A87E-D6F660F63B83}" type="datetimeFigureOut">
              <a:rPr lang="de-DE" smtClean="0"/>
              <a:t>20.06.22</a:t>
            </a:fld>
            <a:endParaRPr lang="de-DE"/>
          </a:p>
        </p:txBody>
      </p:sp>
      <p:sp>
        <p:nvSpPr>
          <p:cNvPr id="4" name="Fußzeilenplatzhalter 3">
            <a:extLst>
              <a:ext uri="{FF2B5EF4-FFF2-40B4-BE49-F238E27FC236}">
                <a16:creationId xmlns:a16="http://schemas.microsoft.com/office/drawing/2014/main" id="{4D682397-A8AD-0D49-BE6C-F3A3E2764B0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15B65EE-C4C4-D74B-A382-E858238C66A3}"/>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8" name="Grafik 7" descr="Ein Bild, das Text enthält.&#10;&#10;Automatisch generierte Beschreibung">
            <a:extLst>
              <a:ext uri="{FF2B5EF4-FFF2-40B4-BE49-F238E27FC236}">
                <a16:creationId xmlns:a16="http://schemas.microsoft.com/office/drawing/2014/main" id="{2978FC11-1329-394C-AE5E-9BE050364535}"/>
              </a:ext>
            </a:extLst>
          </p:cNvPr>
          <p:cNvPicPr>
            <a:picLocks noChangeAspect="1"/>
          </p:cNvPicPr>
          <p:nvPr userDrawn="1"/>
        </p:nvPicPr>
        <p:blipFill>
          <a:blip r:embed="rId3">
            <a:biLevel thresh="50000"/>
          </a:blip>
          <a:stretch>
            <a:fillRect/>
          </a:stretch>
        </p:blipFill>
        <p:spPr>
          <a:xfrm>
            <a:off x="180347" y="-110253"/>
            <a:ext cx="1315704" cy="691879"/>
          </a:xfrm>
          <a:prstGeom prst="rect">
            <a:avLst/>
          </a:prstGeom>
        </p:spPr>
      </p:pic>
    </p:spTree>
    <p:extLst>
      <p:ext uri="{BB962C8B-B14F-4D97-AF65-F5344CB8AC3E}">
        <p14:creationId xmlns:p14="http://schemas.microsoft.com/office/powerpoint/2010/main" val="200663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8DF80AE-F703-F14D-A5B3-2832E26C444E}"/>
              </a:ext>
            </a:extLst>
          </p:cNvPr>
          <p:cNvSpPr>
            <a:spLocks noGrp="1"/>
          </p:cNvSpPr>
          <p:nvPr>
            <p:ph type="dt" sz="half" idx="10"/>
          </p:nvPr>
        </p:nvSpPr>
        <p:spPr/>
        <p:txBody>
          <a:bodyPr/>
          <a:lstStyle/>
          <a:p>
            <a:fld id="{6EB2E93A-A17C-2F41-A87E-D6F660F63B83}" type="datetimeFigureOut">
              <a:rPr lang="de-DE" smtClean="0"/>
              <a:t>20.06.22</a:t>
            </a:fld>
            <a:endParaRPr lang="de-DE"/>
          </a:p>
        </p:txBody>
      </p:sp>
      <p:sp>
        <p:nvSpPr>
          <p:cNvPr id="3" name="Fußzeilenplatzhalter 2">
            <a:extLst>
              <a:ext uri="{FF2B5EF4-FFF2-40B4-BE49-F238E27FC236}">
                <a16:creationId xmlns:a16="http://schemas.microsoft.com/office/drawing/2014/main" id="{02FC7ADB-3080-634B-896D-FEF03672735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C8A22C3-275C-964B-B758-30FEBD5ECE57}"/>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5" name="Grafik 4">
            <a:extLst>
              <a:ext uri="{FF2B5EF4-FFF2-40B4-BE49-F238E27FC236}">
                <a16:creationId xmlns:a16="http://schemas.microsoft.com/office/drawing/2014/main" id="{4227F36B-618B-2B46-9381-88A401349782}"/>
              </a:ext>
            </a:extLst>
          </p:cNvPr>
          <p:cNvPicPr>
            <a:picLocks noChangeAspect="1"/>
          </p:cNvPicPr>
          <p:nvPr userDrawn="1"/>
        </p:nvPicPr>
        <p:blipFill rotWithShape="1">
          <a:blip r:embed="rId2"/>
          <a:srcRect l="13615" r="6878"/>
          <a:stretch/>
        </p:blipFill>
        <p:spPr>
          <a:xfrm rot="-5400000">
            <a:off x="2667000" y="-2667000"/>
            <a:ext cx="6858000" cy="12192000"/>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A9ECCF2D-43C7-244F-AEEC-9DD6CD2902B9}"/>
              </a:ext>
            </a:extLst>
          </p:cNvPr>
          <p:cNvPicPr>
            <a:picLocks noChangeAspect="1"/>
          </p:cNvPicPr>
          <p:nvPr userDrawn="1"/>
        </p:nvPicPr>
        <p:blipFill>
          <a:blip r:embed="rId3">
            <a:biLevel thresh="50000"/>
          </a:blip>
          <a:stretch>
            <a:fillRect/>
          </a:stretch>
        </p:blipFill>
        <p:spPr>
          <a:xfrm>
            <a:off x="180348" y="234061"/>
            <a:ext cx="1315704" cy="691879"/>
          </a:xfrm>
          <a:prstGeom prst="rect">
            <a:avLst/>
          </a:prstGeom>
        </p:spPr>
      </p:pic>
    </p:spTree>
    <p:extLst>
      <p:ext uri="{BB962C8B-B14F-4D97-AF65-F5344CB8AC3E}">
        <p14:creationId xmlns:p14="http://schemas.microsoft.com/office/powerpoint/2010/main" val="86263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5B271778-A9EC-7543-8095-74F813F050D3}"/>
              </a:ext>
            </a:extLst>
          </p:cNvPr>
          <p:cNvPicPr>
            <a:picLocks noChangeAspect="1"/>
          </p:cNvPicPr>
          <p:nvPr userDrawn="1"/>
        </p:nvPicPr>
        <p:blipFill>
          <a:blip r:embed="rId2"/>
          <a:stretch>
            <a:fillRect/>
          </a:stretch>
        </p:blipFill>
        <p:spPr>
          <a:xfrm>
            <a:off x="2498592" y="365125"/>
            <a:ext cx="9693408" cy="6858000"/>
          </a:xfrm>
          <a:prstGeom prst="rect">
            <a:avLst/>
          </a:prstGeom>
        </p:spPr>
      </p:pic>
      <p:sp>
        <p:nvSpPr>
          <p:cNvPr id="2" name="Titel 1">
            <a:extLst>
              <a:ext uri="{FF2B5EF4-FFF2-40B4-BE49-F238E27FC236}">
                <a16:creationId xmlns:a16="http://schemas.microsoft.com/office/drawing/2014/main" id="{07D6022E-927B-3E44-8618-402A69FDB7C5}"/>
              </a:ext>
            </a:extLst>
          </p:cNvPr>
          <p:cNvSpPr>
            <a:spLocks noGrp="1"/>
          </p:cNvSpPr>
          <p:nvPr>
            <p:ph type="title"/>
          </p:nvPr>
        </p:nvSpPr>
        <p:spPr>
          <a:xfrm>
            <a:off x="839788" y="987424"/>
            <a:ext cx="3932237" cy="1069975"/>
          </a:xfrm>
        </p:spPr>
        <p:txBody>
          <a:bodyPr anchor="b"/>
          <a:lstStyle>
            <a:lvl1pPr>
              <a:defRPr sz="3200">
                <a:latin typeface="Poppins" pitchFamily="2" charset="77"/>
                <a:cs typeface="Poppins" pitchFamily="2" charset="77"/>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021DC629-A3D4-654A-BA36-08A726B1A6AE}"/>
              </a:ext>
            </a:extLst>
          </p:cNvPr>
          <p:cNvSpPr>
            <a:spLocks noGrp="1"/>
          </p:cNvSpPr>
          <p:nvPr>
            <p:ph idx="1"/>
          </p:nvPr>
        </p:nvSpPr>
        <p:spPr>
          <a:xfrm>
            <a:off x="5183188" y="987425"/>
            <a:ext cx="5277548" cy="4873625"/>
          </a:xfrm>
        </p:spPr>
        <p:txBody>
          <a:bodyPr/>
          <a:lstStyle>
            <a:lvl1pPr>
              <a:defRPr sz="3200">
                <a:latin typeface="Poppins" pitchFamily="2" charset="77"/>
                <a:cs typeface="Poppins" pitchFamily="2" charset="77"/>
              </a:defRPr>
            </a:lvl1pPr>
            <a:lvl2pPr>
              <a:defRPr sz="2800">
                <a:latin typeface="Poppins" pitchFamily="2" charset="77"/>
                <a:cs typeface="Poppins" pitchFamily="2" charset="77"/>
              </a:defRPr>
            </a:lvl2pPr>
            <a:lvl3pPr>
              <a:defRPr sz="2400">
                <a:latin typeface="Poppins" pitchFamily="2" charset="77"/>
                <a:cs typeface="Poppins" pitchFamily="2" charset="77"/>
              </a:defRPr>
            </a:lvl3pPr>
            <a:lvl4pPr>
              <a:defRPr sz="2000">
                <a:latin typeface="Poppins" pitchFamily="2" charset="77"/>
                <a:cs typeface="Poppins" pitchFamily="2" charset="77"/>
              </a:defRPr>
            </a:lvl4pPr>
            <a:lvl5pPr>
              <a:defRPr sz="2000">
                <a:latin typeface="Poppins" pitchFamily="2" charset="77"/>
                <a:cs typeface="Poppins" pitchFamily="2" charset="77"/>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a:extLst>
              <a:ext uri="{FF2B5EF4-FFF2-40B4-BE49-F238E27FC236}">
                <a16:creationId xmlns:a16="http://schemas.microsoft.com/office/drawing/2014/main" id="{06EFA41F-3C7A-8A4E-9D41-BA837A5D6D70}"/>
              </a:ext>
            </a:extLst>
          </p:cNvPr>
          <p:cNvSpPr>
            <a:spLocks noGrp="1"/>
          </p:cNvSpPr>
          <p:nvPr>
            <p:ph type="body" sz="half" idx="2"/>
          </p:nvPr>
        </p:nvSpPr>
        <p:spPr>
          <a:xfrm>
            <a:off x="839788" y="2057400"/>
            <a:ext cx="3932237" cy="3811588"/>
          </a:xfrm>
        </p:spPr>
        <p:txBody>
          <a:bodyPr/>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B9B57D5-A92F-6E41-BCC5-9C7F70E9B6BA}"/>
              </a:ext>
            </a:extLst>
          </p:cNvPr>
          <p:cNvSpPr>
            <a:spLocks noGrp="1"/>
          </p:cNvSpPr>
          <p:nvPr>
            <p:ph type="dt" sz="half" idx="10"/>
          </p:nvPr>
        </p:nvSpPr>
        <p:spPr/>
        <p:txBody>
          <a:bodyPr/>
          <a:lstStyle/>
          <a:p>
            <a:fld id="{6EB2E93A-A17C-2F41-A87E-D6F660F63B83}" type="datetimeFigureOut">
              <a:rPr lang="de-DE" smtClean="0"/>
              <a:t>20.06.22</a:t>
            </a:fld>
            <a:endParaRPr lang="de-DE"/>
          </a:p>
        </p:txBody>
      </p:sp>
      <p:sp>
        <p:nvSpPr>
          <p:cNvPr id="6" name="Fußzeilenplatzhalter 5">
            <a:extLst>
              <a:ext uri="{FF2B5EF4-FFF2-40B4-BE49-F238E27FC236}">
                <a16:creationId xmlns:a16="http://schemas.microsoft.com/office/drawing/2014/main" id="{127567E9-CD6E-054C-BE3A-C96536F3DCD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01DACB7-8EB1-064B-80E1-BD1DBA899FEF}"/>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99FB317C-9CC9-6743-8267-7AAFA20C4410}"/>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277123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DA0695-94DA-FD41-9DBE-FCCD8D15B787}"/>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5B5285FA-59BF-6E4F-9DD0-28FE3F86216C}"/>
              </a:ext>
            </a:extLst>
          </p:cNvPr>
          <p:cNvSpPr>
            <a:spLocks noGrp="1"/>
          </p:cNvSpPr>
          <p:nvPr>
            <p:ph type="title"/>
          </p:nvPr>
        </p:nvSpPr>
        <p:spPr>
          <a:xfrm>
            <a:off x="839788" y="987424"/>
            <a:ext cx="3932237" cy="1069975"/>
          </a:xfrm>
        </p:spPr>
        <p:txBody>
          <a:bodyPr anchor="b"/>
          <a:lstStyle>
            <a:lvl1pPr>
              <a:defRPr sz="3200">
                <a:latin typeface="Poppins" pitchFamily="2" charset="77"/>
                <a:cs typeface="Poppins" pitchFamily="2" charset="77"/>
              </a:defRPr>
            </a:lvl1pPr>
          </a:lstStyle>
          <a:p>
            <a:r>
              <a:rPr lang="de-DE"/>
              <a:t>Mastertitelformat bearbeiten</a:t>
            </a:r>
            <a:endParaRPr lang="de-DE" dirty="0"/>
          </a:p>
        </p:txBody>
      </p:sp>
      <p:sp>
        <p:nvSpPr>
          <p:cNvPr id="3" name="Bildplatzhalter 2">
            <a:extLst>
              <a:ext uri="{FF2B5EF4-FFF2-40B4-BE49-F238E27FC236}">
                <a16:creationId xmlns:a16="http://schemas.microsoft.com/office/drawing/2014/main" id="{453ED06B-70A2-6D46-A3DF-86D6E1AC029B}"/>
              </a:ext>
            </a:extLst>
          </p:cNvPr>
          <p:cNvSpPr>
            <a:spLocks noGrp="1"/>
          </p:cNvSpPr>
          <p:nvPr>
            <p:ph type="pic" idx="1"/>
          </p:nvPr>
        </p:nvSpPr>
        <p:spPr>
          <a:xfrm>
            <a:off x="5183188" y="987425"/>
            <a:ext cx="532631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a:extLst>
              <a:ext uri="{FF2B5EF4-FFF2-40B4-BE49-F238E27FC236}">
                <a16:creationId xmlns:a16="http://schemas.microsoft.com/office/drawing/2014/main" id="{FC700613-352E-EF4E-AE5C-EE1A734C340F}"/>
              </a:ext>
            </a:extLst>
          </p:cNvPr>
          <p:cNvSpPr>
            <a:spLocks noGrp="1"/>
          </p:cNvSpPr>
          <p:nvPr>
            <p:ph type="body" sz="half" idx="2"/>
          </p:nvPr>
        </p:nvSpPr>
        <p:spPr>
          <a:xfrm>
            <a:off x="839788" y="2057400"/>
            <a:ext cx="3932237" cy="3811588"/>
          </a:xfrm>
        </p:spPr>
        <p:txBody>
          <a:bodyPr/>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7076FA9-104B-6644-8300-E8CF72B42866}"/>
              </a:ext>
            </a:extLst>
          </p:cNvPr>
          <p:cNvSpPr>
            <a:spLocks noGrp="1"/>
          </p:cNvSpPr>
          <p:nvPr>
            <p:ph type="dt" sz="half" idx="10"/>
          </p:nvPr>
        </p:nvSpPr>
        <p:spPr/>
        <p:txBody>
          <a:bodyPr/>
          <a:lstStyle/>
          <a:p>
            <a:fld id="{6EB2E93A-A17C-2F41-A87E-D6F660F63B83}" type="datetimeFigureOut">
              <a:rPr lang="de-DE" smtClean="0"/>
              <a:t>20.06.22</a:t>
            </a:fld>
            <a:endParaRPr lang="de-DE"/>
          </a:p>
        </p:txBody>
      </p:sp>
      <p:sp>
        <p:nvSpPr>
          <p:cNvPr id="6" name="Fußzeilenplatzhalter 5">
            <a:extLst>
              <a:ext uri="{FF2B5EF4-FFF2-40B4-BE49-F238E27FC236}">
                <a16:creationId xmlns:a16="http://schemas.microsoft.com/office/drawing/2014/main" id="{F4D0AFC1-C729-9446-B8A1-01BBB765853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A726B1-6039-0745-86CB-EAB2549AF884}"/>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B90F8496-E273-B04A-B51E-F131C6980686}"/>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227064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EABFD32-FEE4-3F40-A614-1595351B4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FDDD217-CABE-A54D-8B76-10BB2C04F3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18D5EEF-549C-6D45-8368-9946889D6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2E93A-A17C-2F41-A87E-D6F660F63B83}" type="datetimeFigureOut">
              <a:rPr lang="de-DE" smtClean="0"/>
              <a:t>20.06.22</a:t>
            </a:fld>
            <a:endParaRPr lang="de-DE"/>
          </a:p>
        </p:txBody>
      </p:sp>
      <p:sp>
        <p:nvSpPr>
          <p:cNvPr id="5" name="Fußzeilenplatzhalter 4">
            <a:extLst>
              <a:ext uri="{FF2B5EF4-FFF2-40B4-BE49-F238E27FC236}">
                <a16:creationId xmlns:a16="http://schemas.microsoft.com/office/drawing/2014/main" id="{AD1FE557-9715-3C46-9460-3218517C7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868E82C-CD3C-7743-B162-01E2B4AFE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17DC8-9E31-654B-9CE0-722155DA87E4}" type="slidenum">
              <a:rPr lang="de-DE" smtClean="0"/>
              <a:t>‹Nr.›</a:t>
            </a:fld>
            <a:endParaRPr lang="de-DE"/>
          </a:p>
        </p:txBody>
      </p:sp>
    </p:spTree>
    <p:extLst>
      <p:ext uri="{BB962C8B-B14F-4D97-AF65-F5344CB8AC3E}">
        <p14:creationId xmlns:p14="http://schemas.microsoft.com/office/powerpoint/2010/main" val="278607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AAB74-B97F-2F4F-970B-8C00C0D4D466}"/>
              </a:ext>
            </a:extLst>
          </p:cNvPr>
          <p:cNvSpPr>
            <a:spLocks noGrp="1"/>
          </p:cNvSpPr>
          <p:nvPr>
            <p:ph type="ctrTitle"/>
          </p:nvPr>
        </p:nvSpPr>
        <p:spPr/>
        <p:txBody>
          <a:bodyPr/>
          <a:lstStyle/>
          <a:p>
            <a:r>
              <a:rPr lang="de-AT" dirty="0"/>
              <a:t>Erstellen eines NLP-basierten Chatbots</a:t>
            </a:r>
            <a:endParaRPr lang="de-DE" dirty="0"/>
          </a:p>
        </p:txBody>
      </p:sp>
    </p:spTree>
    <p:extLst>
      <p:ext uri="{BB962C8B-B14F-4D97-AF65-F5344CB8AC3E}">
        <p14:creationId xmlns:p14="http://schemas.microsoft.com/office/powerpoint/2010/main" val="2133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33D92-CC3E-A537-021E-E08258FBC6E2}"/>
              </a:ext>
            </a:extLst>
          </p:cNvPr>
          <p:cNvSpPr>
            <a:spLocks noGrp="1"/>
          </p:cNvSpPr>
          <p:nvPr>
            <p:ph type="title"/>
          </p:nvPr>
        </p:nvSpPr>
        <p:spPr/>
        <p:txBody>
          <a:bodyPr>
            <a:normAutofit/>
          </a:bodyPr>
          <a:lstStyle/>
          <a:p>
            <a:r>
              <a:rPr lang="de-AT" sz="4000" dirty="0"/>
              <a:t>Wie funktioniert ein NLP-Chatbot?</a:t>
            </a:r>
            <a:endParaRPr lang="de-DE" sz="4000" dirty="0"/>
          </a:p>
        </p:txBody>
      </p:sp>
      <p:sp>
        <p:nvSpPr>
          <p:cNvPr id="3" name="Inhaltsplatzhalter 2">
            <a:extLst>
              <a:ext uri="{FF2B5EF4-FFF2-40B4-BE49-F238E27FC236}">
                <a16:creationId xmlns:a16="http://schemas.microsoft.com/office/drawing/2014/main" id="{CAC6FA5C-926F-EB7F-455C-8606BD69B8C7}"/>
              </a:ext>
            </a:extLst>
          </p:cNvPr>
          <p:cNvSpPr>
            <a:spLocks noGrp="1"/>
          </p:cNvSpPr>
          <p:nvPr>
            <p:ph idx="1"/>
          </p:nvPr>
        </p:nvSpPr>
        <p:spPr>
          <a:xfrm>
            <a:off x="724478" y="1484416"/>
            <a:ext cx="9807129" cy="5201392"/>
          </a:xfrm>
        </p:spPr>
        <p:txBody>
          <a:bodyPr>
            <a:normAutofit lnSpcReduction="10000"/>
          </a:bodyPr>
          <a:lstStyle/>
          <a:p>
            <a:pPr marL="0" indent="0">
              <a:buNone/>
            </a:pPr>
            <a:r>
              <a:rPr lang="de-AT" sz="2400" b="1" dirty="0"/>
              <a:t>Unterhalte dich mit dem Papier-Chatbot!</a:t>
            </a:r>
          </a:p>
          <a:p>
            <a:r>
              <a:rPr lang="de-AT" sz="2400" dirty="0"/>
              <a:t>Ein*</a:t>
            </a:r>
            <a:r>
              <a:rPr lang="de-AT" sz="2400" dirty="0" err="1"/>
              <a:t>e</a:t>
            </a:r>
            <a:r>
              <a:rPr lang="de-AT" sz="2400" dirty="0"/>
              <a:t> Schüler*in ist ein*</a:t>
            </a:r>
            <a:r>
              <a:rPr lang="de-AT" sz="2400" dirty="0" err="1"/>
              <a:t>e</a:t>
            </a:r>
            <a:r>
              <a:rPr lang="de-AT" sz="2400" dirty="0"/>
              <a:t> </a:t>
            </a:r>
            <a:r>
              <a:rPr lang="de-AT" sz="2400" b="1" dirty="0"/>
              <a:t>menschliche*</a:t>
            </a:r>
            <a:r>
              <a:rPr lang="de-AT" sz="2400" b="1" dirty="0" err="1"/>
              <a:t>r</a:t>
            </a:r>
            <a:r>
              <a:rPr lang="de-AT" sz="2400" b="1" dirty="0"/>
              <a:t> Nutzer*in</a:t>
            </a:r>
            <a:r>
              <a:rPr lang="de-AT" sz="2400" dirty="0"/>
              <a:t>, ein*</a:t>
            </a:r>
            <a:r>
              <a:rPr lang="de-AT" sz="2400" dirty="0" err="1"/>
              <a:t>e</a:t>
            </a:r>
            <a:r>
              <a:rPr lang="de-AT" sz="2400" dirty="0"/>
              <a:t> andere*</a:t>
            </a:r>
            <a:r>
              <a:rPr lang="de-AT" sz="2400" dirty="0" err="1"/>
              <a:t>r</a:t>
            </a:r>
            <a:r>
              <a:rPr lang="de-AT" sz="2400" dirty="0"/>
              <a:t> Schüler*in übernimmt die Rolle des </a:t>
            </a:r>
            <a:r>
              <a:rPr lang="de-AT" sz="2400" b="1" dirty="0"/>
              <a:t>Chatbots</a:t>
            </a:r>
          </a:p>
          <a:p>
            <a:r>
              <a:rPr lang="de-AT" sz="2400" dirty="0"/>
              <a:t>Der*die Schüler*in, der*die den menschlichen User spielt, möchte einen </a:t>
            </a:r>
            <a:r>
              <a:rPr lang="de-AT" sz="2400" b="1" dirty="0"/>
              <a:t>Termin beim Friseur vereinbaren </a:t>
            </a:r>
            <a:r>
              <a:rPr lang="de-AT" sz="2400" dirty="0"/>
              <a:t>und </a:t>
            </a:r>
            <a:r>
              <a:rPr lang="de-AT" sz="2400" b="1" dirty="0"/>
              <a:t>schreibt</a:t>
            </a:r>
            <a:r>
              <a:rPr lang="de-AT" sz="2400" dirty="0"/>
              <a:t> das auf einen Zettel</a:t>
            </a:r>
          </a:p>
          <a:p>
            <a:r>
              <a:rPr lang="de-AT" sz="2400" dirty="0"/>
              <a:t>Der </a:t>
            </a:r>
            <a:r>
              <a:rPr lang="de-AT" sz="2400" b="1" dirty="0"/>
              <a:t>menschliche Chatbot </a:t>
            </a:r>
            <a:r>
              <a:rPr lang="de-AT" sz="2400" dirty="0"/>
              <a:t>geht nun diesen Satz durch und pickt sich die wichtigen </a:t>
            </a:r>
            <a:r>
              <a:rPr lang="de-AT" sz="2400" b="1" dirty="0"/>
              <a:t>Schlüsselwörter</a:t>
            </a:r>
            <a:r>
              <a:rPr lang="de-AT" sz="2400" dirty="0"/>
              <a:t> heraus, indem er die Wörter mit seiner Tabelle vergleicht.</a:t>
            </a:r>
          </a:p>
          <a:p>
            <a:r>
              <a:rPr lang="de-AT" sz="2400" dirty="0"/>
              <a:t>Der Chatbot kann </a:t>
            </a:r>
            <a:r>
              <a:rPr lang="de-AT" sz="2400" b="1" dirty="0"/>
              <a:t>nur mit den vorgegebenen Antworten</a:t>
            </a:r>
            <a:r>
              <a:rPr lang="de-AT" sz="2400" dirty="0"/>
              <a:t> antworten, die er auf der Tabelle findet.</a:t>
            </a:r>
          </a:p>
          <a:p>
            <a:r>
              <a:rPr lang="de-AT" sz="2400" dirty="0"/>
              <a:t>Findet der menschliche Chatbot keine passenden Schlüsselwörter auf der Tabelle, muss die entsprechende Antwort zu „kein Schlüsselwort“ ausgewählt werden.</a:t>
            </a:r>
            <a:endParaRPr lang="de-DE" sz="2400" dirty="0"/>
          </a:p>
        </p:txBody>
      </p:sp>
    </p:spTree>
    <p:extLst>
      <p:ext uri="{BB962C8B-B14F-4D97-AF65-F5344CB8AC3E}">
        <p14:creationId xmlns:p14="http://schemas.microsoft.com/office/powerpoint/2010/main" val="174866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C452B-1E3B-D745-9B38-F744B112A1CB}"/>
              </a:ext>
            </a:extLst>
          </p:cNvPr>
          <p:cNvSpPr>
            <a:spLocks noGrp="1"/>
          </p:cNvSpPr>
          <p:nvPr>
            <p:ph type="title"/>
          </p:nvPr>
        </p:nvSpPr>
        <p:spPr/>
        <p:txBody>
          <a:bodyPr/>
          <a:lstStyle/>
          <a:p>
            <a:r>
              <a:rPr lang="de-DE" dirty="0"/>
              <a:t>Zusätzliche Aufgaben</a:t>
            </a:r>
          </a:p>
        </p:txBody>
      </p:sp>
      <p:sp>
        <p:nvSpPr>
          <p:cNvPr id="3" name="Inhaltsplatzhalter 2">
            <a:extLst>
              <a:ext uri="{FF2B5EF4-FFF2-40B4-BE49-F238E27FC236}">
                <a16:creationId xmlns:a16="http://schemas.microsoft.com/office/drawing/2014/main" id="{E1B9C2C5-2B80-81C9-728D-5911B90A778A}"/>
              </a:ext>
            </a:extLst>
          </p:cNvPr>
          <p:cNvSpPr>
            <a:spLocks noGrp="1"/>
          </p:cNvSpPr>
          <p:nvPr>
            <p:ph idx="1"/>
          </p:nvPr>
        </p:nvSpPr>
        <p:spPr>
          <a:xfrm>
            <a:off x="838200" y="1825624"/>
            <a:ext cx="9693408" cy="4931435"/>
          </a:xfrm>
        </p:spPr>
        <p:txBody>
          <a:bodyPr>
            <a:normAutofit lnSpcReduction="10000"/>
          </a:bodyPr>
          <a:lstStyle/>
          <a:p>
            <a:r>
              <a:rPr lang="de-AT" sz="2400" dirty="0"/>
              <a:t>Versuche, mit dieser Tabelle einen Termin beim Friseur zu buchen! Schaffst du es oder hast du Probleme? Wie müssest du die Tabelle vervollständigen, damit du ein reibungsloses Gespräch führen kannst?</a:t>
            </a:r>
          </a:p>
          <a:p>
            <a:r>
              <a:rPr lang="de-AT" sz="2400" dirty="0"/>
              <a:t>Was passiert, wenn ein Kunde eine Verneinung schreibt? (z.B. Ich möchte KEINEN Termin mehr)</a:t>
            </a:r>
          </a:p>
          <a:p>
            <a:r>
              <a:rPr lang="de-AT" sz="2400" dirty="0"/>
              <a:t>Stell dir einen Kunden vor, der eine Beschwerde hat, weil sein Termin ausgefallen ist oder seine Haare falsch geschnitten wurden und jetzt verärgert ist. Wie könnte der Bot wissen, dass der Kunde wütend ist? Wie soll der Chatbot auf Beleidigungen reagieren?</a:t>
            </a:r>
          </a:p>
          <a:p>
            <a:r>
              <a:rPr lang="de-AT" sz="2400" dirty="0"/>
              <a:t>Was müsste getan werden, um den Chatbot authentischer zu machen? Wie könnte er deiner Meinung nach einen Turing-Test bestehen?</a:t>
            </a:r>
            <a:endParaRPr lang="de-DE" sz="2400" dirty="0"/>
          </a:p>
        </p:txBody>
      </p:sp>
    </p:spTree>
    <p:extLst>
      <p:ext uri="{BB962C8B-B14F-4D97-AF65-F5344CB8AC3E}">
        <p14:creationId xmlns:p14="http://schemas.microsoft.com/office/powerpoint/2010/main" val="183232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6A49C-752F-1D43-BF21-D786C8E353D0}"/>
              </a:ext>
            </a:extLst>
          </p:cNvPr>
          <p:cNvSpPr>
            <a:spLocks noGrp="1"/>
          </p:cNvSpPr>
          <p:nvPr>
            <p:ph type="title"/>
          </p:nvPr>
        </p:nvSpPr>
        <p:spPr/>
        <p:txBody>
          <a:bodyPr>
            <a:normAutofit/>
          </a:bodyPr>
          <a:lstStyle/>
          <a:p>
            <a:r>
              <a:rPr lang="de-AT" sz="4000" dirty="0"/>
              <a:t>Wie funktioniert ein NLP-Chatbot?</a:t>
            </a:r>
            <a:endParaRPr lang="de-DE" sz="4000" dirty="0"/>
          </a:p>
        </p:txBody>
      </p:sp>
      <p:sp>
        <p:nvSpPr>
          <p:cNvPr id="3" name="Inhaltsplatzhalter 2">
            <a:extLst>
              <a:ext uri="{FF2B5EF4-FFF2-40B4-BE49-F238E27FC236}">
                <a16:creationId xmlns:a16="http://schemas.microsoft.com/office/drawing/2014/main" id="{B3347B35-5380-F06E-4133-23F1B3EB264C}"/>
              </a:ext>
            </a:extLst>
          </p:cNvPr>
          <p:cNvSpPr>
            <a:spLocks noGrp="1"/>
          </p:cNvSpPr>
          <p:nvPr>
            <p:ph idx="1"/>
          </p:nvPr>
        </p:nvSpPr>
        <p:spPr>
          <a:xfrm>
            <a:off x="724479" y="1603169"/>
            <a:ext cx="9807129" cy="4999512"/>
          </a:xfrm>
        </p:spPr>
        <p:txBody>
          <a:bodyPr>
            <a:normAutofit/>
          </a:bodyPr>
          <a:lstStyle/>
          <a:p>
            <a:r>
              <a:rPr lang="de-AT" b="1" dirty="0"/>
              <a:t>Language Processing (NLP) Chatbot: </a:t>
            </a:r>
            <a:r>
              <a:rPr lang="de-AT" dirty="0"/>
              <a:t>Benötigt verbale Eingaben über die Tastatur oder durch Sprechen</a:t>
            </a:r>
            <a:br>
              <a:rPr lang="de-AT" dirty="0"/>
            </a:br>
            <a:endParaRPr lang="de-AT" dirty="0"/>
          </a:p>
          <a:p>
            <a:r>
              <a:rPr lang="de-AT" dirty="0"/>
              <a:t>Der Bot analysiert die Wörter und wandelt sie in Informationen um.</a:t>
            </a:r>
          </a:p>
          <a:p>
            <a:pPr marL="0" indent="0">
              <a:buNone/>
            </a:pPr>
            <a:endParaRPr lang="de-AT" dirty="0"/>
          </a:p>
          <a:p>
            <a:r>
              <a:rPr lang="de-AT" dirty="0"/>
              <a:t>NLP besteht aus: </a:t>
            </a:r>
          </a:p>
          <a:p>
            <a:pPr lvl="1"/>
            <a:r>
              <a:rPr lang="de-AT" dirty="0"/>
              <a:t>Verstehen der menschlichen Sprache: </a:t>
            </a:r>
            <a:r>
              <a:rPr lang="de-AT" b="1" dirty="0"/>
              <a:t>Natural Language Understanding (NLU)</a:t>
            </a:r>
          </a:p>
          <a:p>
            <a:pPr lvl="1"/>
            <a:r>
              <a:rPr lang="de-AT" dirty="0"/>
              <a:t>Entwickeln der Sprache: </a:t>
            </a:r>
            <a:r>
              <a:rPr lang="de-AT" b="1" dirty="0"/>
              <a:t>Natural Language Generation (NLG)</a:t>
            </a:r>
            <a:endParaRPr lang="de-DE" b="1" dirty="0"/>
          </a:p>
        </p:txBody>
      </p:sp>
    </p:spTree>
    <p:extLst>
      <p:ext uri="{BB962C8B-B14F-4D97-AF65-F5344CB8AC3E}">
        <p14:creationId xmlns:p14="http://schemas.microsoft.com/office/powerpoint/2010/main" val="255141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409B2-B71F-9FDE-441C-02DC399A8ED0}"/>
              </a:ext>
            </a:extLst>
          </p:cNvPr>
          <p:cNvSpPr>
            <a:spLocks noGrp="1"/>
          </p:cNvSpPr>
          <p:nvPr>
            <p:ph type="title"/>
          </p:nvPr>
        </p:nvSpPr>
        <p:spPr/>
        <p:txBody>
          <a:bodyPr>
            <a:normAutofit/>
          </a:bodyPr>
          <a:lstStyle/>
          <a:p>
            <a:r>
              <a:rPr lang="de-AT" sz="4000" dirty="0"/>
              <a:t>Wie funktioniert ein NLP-Chatbot?</a:t>
            </a:r>
            <a:endParaRPr lang="de-DE" sz="4000" dirty="0"/>
          </a:p>
        </p:txBody>
      </p:sp>
      <p:sp>
        <p:nvSpPr>
          <p:cNvPr id="3" name="Inhaltsplatzhalter 2">
            <a:extLst>
              <a:ext uri="{FF2B5EF4-FFF2-40B4-BE49-F238E27FC236}">
                <a16:creationId xmlns:a16="http://schemas.microsoft.com/office/drawing/2014/main" id="{4A2FB77D-BD48-1EE5-C838-2FD157A4FB26}"/>
              </a:ext>
            </a:extLst>
          </p:cNvPr>
          <p:cNvSpPr>
            <a:spLocks noGrp="1"/>
          </p:cNvSpPr>
          <p:nvPr>
            <p:ph idx="1"/>
          </p:nvPr>
        </p:nvSpPr>
        <p:spPr/>
        <p:txBody>
          <a:bodyPr/>
          <a:lstStyle/>
          <a:p>
            <a:r>
              <a:rPr lang="de-AT" dirty="0"/>
              <a:t>Der Chatbot hat </a:t>
            </a:r>
            <a:r>
              <a:rPr lang="de-AT" b="1" dirty="0"/>
              <a:t>keine Kenntnis von der Bedeutung </a:t>
            </a:r>
            <a:r>
              <a:rPr lang="de-AT" dirty="0"/>
              <a:t>der Wörter</a:t>
            </a:r>
          </a:p>
          <a:p>
            <a:endParaRPr lang="de-AT" b="1" dirty="0"/>
          </a:p>
          <a:p>
            <a:pPr marL="0" indent="0">
              <a:buNone/>
            </a:pPr>
            <a:r>
              <a:rPr lang="de-AT" b="1" dirty="0"/>
              <a:t>Für einen Chatbot ist das so ziemlich dasselbe:</a:t>
            </a:r>
          </a:p>
          <a:p>
            <a:r>
              <a:rPr lang="de-AT" dirty="0"/>
              <a:t>„ Ich möchte einen Termin für einen Haarschnitt vereinbaren“</a:t>
            </a:r>
          </a:p>
          <a:p>
            <a:r>
              <a:rPr lang="de-AT" dirty="0"/>
              <a:t>„</a:t>
            </a:r>
            <a:r>
              <a:rPr lang="de-AT" dirty="0" err="1"/>
              <a:t>mis</a:t>
            </a:r>
            <a:r>
              <a:rPr lang="de-AT" dirty="0"/>
              <a:t> </a:t>
            </a:r>
            <a:r>
              <a:rPr lang="de-AT" dirty="0" err="1"/>
              <a:t>sdaijhw</a:t>
            </a:r>
            <a:r>
              <a:rPr lang="de-AT" dirty="0"/>
              <a:t> </a:t>
            </a:r>
            <a:r>
              <a:rPr lang="de-AT" dirty="0" err="1"/>
              <a:t>wek</a:t>
            </a:r>
            <a:r>
              <a:rPr lang="de-AT" dirty="0"/>
              <a:t>“</a:t>
            </a:r>
          </a:p>
        </p:txBody>
      </p:sp>
    </p:spTree>
    <p:extLst>
      <p:ext uri="{BB962C8B-B14F-4D97-AF65-F5344CB8AC3E}">
        <p14:creationId xmlns:p14="http://schemas.microsoft.com/office/powerpoint/2010/main" val="19273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5D38F-057D-026F-266E-50F0EBC505B0}"/>
              </a:ext>
            </a:extLst>
          </p:cNvPr>
          <p:cNvSpPr>
            <a:spLocks noGrp="1"/>
          </p:cNvSpPr>
          <p:nvPr>
            <p:ph type="title"/>
          </p:nvPr>
        </p:nvSpPr>
        <p:spPr/>
        <p:txBody>
          <a:bodyPr>
            <a:normAutofit/>
          </a:bodyPr>
          <a:lstStyle/>
          <a:p>
            <a:r>
              <a:rPr lang="de-AT" sz="4000" dirty="0"/>
              <a:t>Wie funktioniert ein NLP-Chatbot?</a:t>
            </a:r>
            <a:endParaRPr lang="de-DE" sz="4000" dirty="0"/>
          </a:p>
        </p:txBody>
      </p:sp>
      <p:sp>
        <p:nvSpPr>
          <p:cNvPr id="3" name="Inhaltsplatzhalter 2">
            <a:extLst>
              <a:ext uri="{FF2B5EF4-FFF2-40B4-BE49-F238E27FC236}">
                <a16:creationId xmlns:a16="http://schemas.microsoft.com/office/drawing/2014/main" id="{921AC6B1-1B63-AEAD-702B-521DBEF161E0}"/>
              </a:ext>
            </a:extLst>
          </p:cNvPr>
          <p:cNvSpPr>
            <a:spLocks noGrp="1"/>
          </p:cNvSpPr>
          <p:nvPr>
            <p:ph idx="1"/>
          </p:nvPr>
        </p:nvSpPr>
        <p:spPr/>
        <p:txBody>
          <a:bodyPr/>
          <a:lstStyle/>
          <a:p>
            <a:r>
              <a:rPr lang="de-DE" sz="2400" dirty="0"/>
              <a:t>Chatbot empfängt Eingaben von menschlichen Nutzer*innen</a:t>
            </a:r>
            <a:br>
              <a:rPr lang="de-DE" sz="2400" dirty="0"/>
            </a:br>
            <a:endParaRPr lang="de-DE" sz="2400" dirty="0"/>
          </a:p>
          <a:p>
            <a:r>
              <a:rPr lang="de-AT" sz="2400" dirty="0"/>
              <a:t>Der Chatbot startet einen schrittweisen Prozess, in dem er versucht, </a:t>
            </a:r>
            <a:r>
              <a:rPr lang="de-AT" sz="2400" b="1" dirty="0"/>
              <a:t>wichtige, sprachliche Strukturen zu finden</a:t>
            </a:r>
          </a:p>
          <a:p>
            <a:endParaRPr lang="de-AT" sz="2000" b="1" dirty="0"/>
          </a:p>
          <a:p>
            <a:pPr marL="0" indent="0">
              <a:buNone/>
            </a:pPr>
            <a:endParaRPr lang="de-AT" sz="2000" b="1" dirty="0"/>
          </a:p>
          <a:p>
            <a:pPr marL="0" indent="0">
              <a:buNone/>
            </a:pPr>
            <a:r>
              <a:rPr lang="de-AT" sz="2000" b="1" dirty="0" err="1"/>
              <a:t>Example</a:t>
            </a:r>
            <a:endParaRPr lang="de-AT" sz="2000" b="1" dirty="0"/>
          </a:p>
          <a:p>
            <a:pPr marL="0" indent="0">
              <a:buNone/>
            </a:pPr>
            <a:r>
              <a:rPr lang="de-AT" dirty="0">
                <a:latin typeface="Courier" pitchFamily="2" charset="0"/>
              </a:rPr>
              <a:t>„I </a:t>
            </a:r>
            <a:r>
              <a:rPr lang="de-AT" dirty="0" err="1">
                <a:latin typeface="Courier" pitchFamily="2" charset="0"/>
              </a:rPr>
              <a:t>want</a:t>
            </a:r>
            <a:r>
              <a:rPr lang="de-AT" dirty="0">
                <a:latin typeface="Courier" pitchFamily="2" charset="0"/>
              </a:rPr>
              <a:t> </a:t>
            </a:r>
            <a:r>
              <a:rPr lang="de-AT" dirty="0" err="1">
                <a:latin typeface="Courier" pitchFamily="2" charset="0"/>
              </a:rPr>
              <a:t>to</a:t>
            </a:r>
            <a:r>
              <a:rPr lang="de-AT" dirty="0">
                <a:latin typeface="Courier" pitchFamily="2" charset="0"/>
              </a:rPr>
              <a:t> </a:t>
            </a:r>
            <a:r>
              <a:rPr lang="de-AT" dirty="0" err="1">
                <a:latin typeface="Courier" pitchFamily="2" charset="0"/>
              </a:rPr>
              <a:t>make</a:t>
            </a:r>
            <a:r>
              <a:rPr lang="de-AT" dirty="0">
                <a:latin typeface="Courier" pitchFamily="2" charset="0"/>
              </a:rPr>
              <a:t> an </a:t>
            </a:r>
            <a:r>
              <a:rPr lang="de-AT" dirty="0" err="1">
                <a:latin typeface="Courier" pitchFamily="2" charset="0"/>
              </a:rPr>
              <a:t>appointment</a:t>
            </a:r>
            <a:r>
              <a:rPr lang="de-AT" dirty="0">
                <a:latin typeface="Courier" pitchFamily="2" charset="0"/>
              </a:rPr>
              <a:t> </a:t>
            </a:r>
            <a:r>
              <a:rPr lang="de-AT" dirty="0" err="1">
                <a:latin typeface="Courier" pitchFamily="2" charset="0"/>
              </a:rPr>
              <a:t>for</a:t>
            </a:r>
            <a:r>
              <a:rPr lang="de-AT" dirty="0">
                <a:latin typeface="Courier" pitchFamily="2" charset="0"/>
              </a:rPr>
              <a:t> a </a:t>
            </a:r>
            <a:r>
              <a:rPr lang="de-AT" dirty="0" err="1">
                <a:latin typeface="Courier" pitchFamily="2" charset="0"/>
              </a:rPr>
              <a:t>haircut</a:t>
            </a:r>
            <a:r>
              <a:rPr lang="de-AT" dirty="0">
                <a:latin typeface="Courier" pitchFamily="2" charset="0"/>
              </a:rPr>
              <a:t>“</a:t>
            </a:r>
          </a:p>
          <a:p>
            <a:pPr marL="0" indent="0">
              <a:buNone/>
            </a:pPr>
            <a:endParaRPr lang="de-AT" b="1" dirty="0"/>
          </a:p>
          <a:p>
            <a:pPr marL="0" indent="0">
              <a:buNone/>
            </a:pPr>
            <a:endParaRPr lang="de-AT" b="1" dirty="0"/>
          </a:p>
        </p:txBody>
      </p:sp>
      <p:sp>
        <p:nvSpPr>
          <p:cNvPr id="4" name="Rechteck 3">
            <a:extLst>
              <a:ext uri="{FF2B5EF4-FFF2-40B4-BE49-F238E27FC236}">
                <a16:creationId xmlns:a16="http://schemas.microsoft.com/office/drawing/2014/main" id="{E4E4A293-0E83-0565-89A8-63DF1B6F8B1F}"/>
              </a:ext>
            </a:extLst>
          </p:cNvPr>
          <p:cNvSpPr/>
          <p:nvPr/>
        </p:nvSpPr>
        <p:spPr>
          <a:xfrm>
            <a:off x="712520" y="4273377"/>
            <a:ext cx="8360227" cy="1674420"/>
          </a:xfrm>
          <a:custGeom>
            <a:avLst/>
            <a:gdLst>
              <a:gd name="connsiteX0" fmla="*/ 0 w 8360227"/>
              <a:gd name="connsiteY0" fmla="*/ 0 h 1674420"/>
              <a:gd name="connsiteX1" fmla="*/ 613083 w 8360227"/>
              <a:gd name="connsiteY1" fmla="*/ 0 h 1674420"/>
              <a:gd name="connsiteX2" fmla="*/ 1058962 w 8360227"/>
              <a:gd name="connsiteY2" fmla="*/ 0 h 1674420"/>
              <a:gd name="connsiteX3" fmla="*/ 1922852 w 8360227"/>
              <a:gd name="connsiteY3" fmla="*/ 0 h 1674420"/>
              <a:gd name="connsiteX4" fmla="*/ 2535936 w 8360227"/>
              <a:gd name="connsiteY4" fmla="*/ 0 h 1674420"/>
              <a:gd name="connsiteX5" fmla="*/ 3149019 w 8360227"/>
              <a:gd name="connsiteY5" fmla="*/ 0 h 1674420"/>
              <a:gd name="connsiteX6" fmla="*/ 4012909 w 8360227"/>
              <a:gd name="connsiteY6" fmla="*/ 0 h 1674420"/>
              <a:gd name="connsiteX7" fmla="*/ 4542390 w 8360227"/>
              <a:gd name="connsiteY7" fmla="*/ 0 h 1674420"/>
              <a:gd name="connsiteX8" fmla="*/ 5406280 w 8360227"/>
              <a:gd name="connsiteY8" fmla="*/ 0 h 1674420"/>
              <a:gd name="connsiteX9" fmla="*/ 6270170 w 8360227"/>
              <a:gd name="connsiteY9" fmla="*/ 0 h 1674420"/>
              <a:gd name="connsiteX10" fmla="*/ 6966856 w 8360227"/>
              <a:gd name="connsiteY10" fmla="*/ 0 h 1674420"/>
              <a:gd name="connsiteX11" fmla="*/ 8360227 w 8360227"/>
              <a:gd name="connsiteY11" fmla="*/ 0 h 1674420"/>
              <a:gd name="connsiteX12" fmla="*/ 8360227 w 8360227"/>
              <a:gd name="connsiteY12" fmla="*/ 541396 h 1674420"/>
              <a:gd name="connsiteX13" fmla="*/ 8360227 w 8360227"/>
              <a:gd name="connsiteY13" fmla="*/ 1049303 h 1674420"/>
              <a:gd name="connsiteX14" fmla="*/ 8360227 w 8360227"/>
              <a:gd name="connsiteY14" fmla="*/ 1674420 h 1674420"/>
              <a:gd name="connsiteX15" fmla="*/ 7663541 w 8360227"/>
              <a:gd name="connsiteY15" fmla="*/ 1674420 h 1674420"/>
              <a:gd name="connsiteX16" fmla="*/ 6966856 w 8360227"/>
              <a:gd name="connsiteY16" fmla="*/ 1674420 h 1674420"/>
              <a:gd name="connsiteX17" fmla="*/ 6102966 w 8360227"/>
              <a:gd name="connsiteY17" fmla="*/ 1674420 h 1674420"/>
              <a:gd name="connsiteX18" fmla="*/ 5406280 w 8360227"/>
              <a:gd name="connsiteY18" fmla="*/ 1674420 h 1674420"/>
              <a:gd name="connsiteX19" fmla="*/ 4960401 w 8360227"/>
              <a:gd name="connsiteY19" fmla="*/ 1674420 h 1674420"/>
              <a:gd name="connsiteX20" fmla="*/ 4430920 w 8360227"/>
              <a:gd name="connsiteY20" fmla="*/ 1674420 h 1674420"/>
              <a:gd name="connsiteX21" fmla="*/ 3567030 w 8360227"/>
              <a:gd name="connsiteY21" fmla="*/ 1674420 h 1674420"/>
              <a:gd name="connsiteX22" fmla="*/ 2870345 w 8360227"/>
              <a:gd name="connsiteY22" fmla="*/ 1674420 h 1674420"/>
              <a:gd name="connsiteX23" fmla="*/ 2340864 w 8360227"/>
              <a:gd name="connsiteY23" fmla="*/ 1674420 h 1674420"/>
              <a:gd name="connsiteX24" fmla="*/ 1644178 w 8360227"/>
              <a:gd name="connsiteY24" fmla="*/ 1674420 h 1674420"/>
              <a:gd name="connsiteX25" fmla="*/ 1198299 w 8360227"/>
              <a:gd name="connsiteY25" fmla="*/ 1674420 h 1674420"/>
              <a:gd name="connsiteX26" fmla="*/ 752420 w 8360227"/>
              <a:gd name="connsiteY26" fmla="*/ 1674420 h 1674420"/>
              <a:gd name="connsiteX27" fmla="*/ 0 w 8360227"/>
              <a:gd name="connsiteY27" fmla="*/ 1674420 h 1674420"/>
              <a:gd name="connsiteX28" fmla="*/ 0 w 8360227"/>
              <a:gd name="connsiteY28" fmla="*/ 1149768 h 1674420"/>
              <a:gd name="connsiteX29" fmla="*/ 0 w 8360227"/>
              <a:gd name="connsiteY29" fmla="*/ 558140 h 1674420"/>
              <a:gd name="connsiteX30" fmla="*/ 0 w 8360227"/>
              <a:gd name="connsiteY30" fmla="*/ 0 h 16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60227" h="1674420" extrusionOk="0">
                <a:moveTo>
                  <a:pt x="0" y="0"/>
                </a:moveTo>
                <a:cubicBezTo>
                  <a:pt x="301882" y="21029"/>
                  <a:pt x="472485" y="-6889"/>
                  <a:pt x="613083" y="0"/>
                </a:cubicBezTo>
                <a:cubicBezTo>
                  <a:pt x="753681" y="6889"/>
                  <a:pt x="844059" y="-18215"/>
                  <a:pt x="1058962" y="0"/>
                </a:cubicBezTo>
                <a:cubicBezTo>
                  <a:pt x="1273865" y="18215"/>
                  <a:pt x="1560099" y="2305"/>
                  <a:pt x="1922852" y="0"/>
                </a:cubicBezTo>
                <a:cubicBezTo>
                  <a:pt x="2285605" y="-2305"/>
                  <a:pt x="2368404" y="-8503"/>
                  <a:pt x="2535936" y="0"/>
                </a:cubicBezTo>
                <a:cubicBezTo>
                  <a:pt x="2703468" y="8503"/>
                  <a:pt x="2879475" y="12455"/>
                  <a:pt x="3149019" y="0"/>
                </a:cubicBezTo>
                <a:cubicBezTo>
                  <a:pt x="3418563" y="-12455"/>
                  <a:pt x="3809020" y="-38436"/>
                  <a:pt x="4012909" y="0"/>
                </a:cubicBezTo>
                <a:cubicBezTo>
                  <a:pt x="4216798" y="38436"/>
                  <a:pt x="4431629" y="17286"/>
                  <a:pt x="4542390" y="0"/>
                </a:cubicBezTo>
                <a:cubicBezTo>
                  <a:pt x="4653151" y="-17286"/>
                  <a:pt x="5088656" y="1378"/>
                  <a:pt x="5406280" y="0"/>
                </a:cubicBezTo>
                <a:cubicBezTo>
                  <a:pt x="5723904" y="-1378"/>
                  <a:pt x="5847002" y="-12152"/>
                  <a:pt x="6270170" y="0"/>
                </a:cubicBezTo>
                <a:cubicBezTo>
                  <a:pt x="6693338" y="12152"/>
                  <a:pt x="6668261" y="-8395"/>
                  <a:pt x="6966856" y="0"/>
                </a:cubicBezTo>
                <a:cubicBezTo>
                  <a:pt x="7265451" y="8395"/>
                  <a:pt x="7763773" y="22110"/>
                  <a:pt x="8360227" y="0"/>
                </a:cubicBezTo>
                <a:cubicBezTo>
                  <a:pt x="8353718" y="221953"/>
                  <a:pt x="8352473" y="393964"/>
                  <a:pt x="8360227" y="541396"/>
                </a:cubicBezTo>
                <a:cubicBezTo>
                  <a:pt x="8367981" y="688828"/>
                  <a:pt x="8368427" y="850624"/>
                  <a:pt x="8360227" y="1049303"/>
                </a:cubicBezTo>
                <a:cubicBezTo>
                  <a:pt x="8352027" y="1247982"/>
                  <a:pt x="8383209" y="1387584"/>
                  <a:pt x="8360227" y="1674420"/>
                </a:cubicBezTo>
                <a:cubicBezTo>
                  <a:pt x="8012625" y="1658444"/>
                  <a:pt x="7886152" y="1644110"/>
                  <a:pt x="7663541" y="1674420"/>
                </a:cubicBezTo>
                <a:cubicBezTo>
                  <a:pt x="7440930" y="1704730"/>
                  <a:pt x="7164258" y="1680949"/>
                  <a:pt x="6966856" y="1674420"/>
                </a:cubicBezTo>
                <a:cubicBezTo>
                  <a:pt x="6769455" y="1667891"/>
                  <a:pt x="6427323" y="1652838"/>
                  <a:pt x="6102966" y="1674420"/>
                </a:cubicBezTo>
                <a:cubicBezTo>
                  <a:pt x="5778609" y="1696003"/>
                  <a:pt x="5617037" y="1700646"/>
                  <a:pt x="5406280" y="1674420"/>
                </a:cubicBezTo>
                <a:cubicBezTo>
                  <a:pt x="5195523" y="1648194"/>
                  <a:pt x="5094281" y="1672342"/>
                  <a:pt x="4960401" y="1674420"/>
                </a:cubicBezTo>
                <a:cubicBezTo>
                  <a:pt x="4826521" y="1676498"/>
                  <a:pt x="4681387" y="1663250"/>
                  <a:pt x="4430920" y="1674420"/>
                </a:cubicBezTo>
                <a:cubicBezTo>
                  <a:pt x="4180453" y="1685590"/>
                  <a:pt x="3758433" y="1703534"/>
                  <a:pt x="3567030" y="1674420"/>
                </a:cubicBezTo>
                <a:cubicBezTo>
                  <a:pt x="3375627" y="1645307"/>
                  <a:pt x="3190141" y="1658562"/>
                  <a:pt x="2870345" y="1674420"/>
                </a:cubicBezTo>
                <a:cubicBezTo>
                  <a:pt x="2550549" y="1690278"/>
                  <a:pt x="2463734" y="1695388"/>
                  <a:pt x="2340864" y="1674420"/>
                </a:cubicBezTo>
                <a:cubicBezTo>
                  <a:pt x="2217994" y="1653452"/>
                  <a:pt x="1801083" y="1688326"/>
                  <a:pt x="1644178" y="1674420"/>
                </a:cubicBezTo>
                <a:cubicBezTo>
                  <a:pt x="1487273" y="1660514"/>
                  <a:pt x="1388294" y="1658792"/>
                  <a:pt x="1198299" y="1674420"/>
                </a:cubicBezTo>
                <a:cubicBezTo>
                  <a:pt x="1008304" y="1690048"/>
                  <a:pt x="871522" y="1674861"/>
                  <a:pt x="752420" y="1674420"/>
                </a:cubicBezTo>
                <a:cubicBezTo>
                  <a:pt x="633318" y="1673979"/>
                  <a:pt x="349511" y="1693439"/>
                  <a:pt x="0" y="1674420"/>
                </a:cubicBezTo>
                <a:cubicBezTo>
                  <a:pt x="14968" y="1482795"/>
                  <a:pt x="25349" y="1379880"/>
                  <a:pt x="0" y="1149768"/>
                </a:cubicBezTo>
                <a:cubicBezTo>
                  <a:pt x="-25349" y="919656"/>
                  <a:pt x="-23243" y="717780"/>
                  <a:pt x="0" y="558140"/>
                </a:cubicBezTo>
                <a:cubicBezTo>
                  <a:pt x="23243" y="398500"/>
                  <a:pt x="19542" y="183345"/>
                  <a:pt x="0" y="0"/>
                </a:cubicBezTo>
                <a:close/>
              </a:path>
            </a:pathLst>
          </a:custGeom>
          <a:noFill/>
          <a:ln w="28575">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1535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48476-CB56-D068-BE70-ABA39188880F}"/>
              </a:ext>
            </a:extLst>
          </p:cNvPr>
          <p:cNvSpPr>
            <a:spLocks noGrp="1"/>
          </p:cNvSpPr>
          <p:nvPr>
            <p:ph type="title"/>
          </p:nvPr>
        </p:nvSpPr>
        <p:spPr/>
        <p:txBody>
          <a:bodyPr>
            <a:normAutofit/>
          </a:bodyPr>
          <a:lstStyle/>
          <a:p>
            <a:r>
              <a:rPr lang="de-AT" sz="4000" dirty="0"/>
              <a:t>Wie funktioniert ein NLP-Chatbot?</a:t>
            </a:r>
            <a:endParaRPr lang="de-DE" sz="4000" dirty="0"/>
          </a:p>
        </p:txBody>
      </p:sp>
      <p:sp>
        <p:nvSpPr>
          <p:cNvPr id="3" name="Inhaltsplatzhalter 2">
            <a:extLst>
              <a:ext uri="{FF2B5EF4-FFF2-40B4-BE49-F238E27FC236}">
                <a16:creationId xmlns:a16="http://schemas.microsoft.com/office/drawing/2014/main" id="{2B1C2F57-4BD4-7A96-EE25-A4DF8D0A2CF8}"/>
              </a:ext>
            </a:extLst>
          </p:cNvPr>
          <p:cNvSpPr>
            <a:spLocks noGrp="1"/>
          </p:cNvSpPr>
          <p:nvPr>
            <p:ph idx="1"/>
          </p:nvPr>
        </p:nvSpPr>
        <p:spPr/>
        <p:txBody>
          <a:bodyPr/>
          <a:lstStyle/>
          <a:p>
            <a:pPr marL="0" indent="0">
              <a:buNone/>
            </a:pPr>
            <a:r>
              <a:rPr lang="de-DE" sz="2400" dirty="0"/>
              <a:t>Phase 1: </a:t>
            </a:r>
            <a:r>
              <a:rPr lang="de-DE" sz="2400" b="1" dirty="0"/>
              <a:t>Tokenisierung</a:t>
            </a:r>
          </a:p>
          <a:p>
            <a:r>
              <a:rPr lang="de-AT" sz="2400" dirty="0"/>
              <a:t>Anfang und Ende von Sätzen und Wörtern erkennen</a:t>
            </a:r>
          </a:p>
          <a:p>
            <a:r>
              <a:rPr lang="de-AT" sz="2400" dirty="0"/>
              <a:t>Computer wissen nicht, was ein Wort ist</a:t>
            </a:r>
            <a:endParaRPr lang="de-DE" dirty="0"/>
          </a:p>
        </p:txBody>
      </p:sp>
      <p:sp>
        <p:nvSpPr>
          <p:cNvPr id="4" name="Textfeld 3">
            <a:extLst>
              <a:ext uri="{FF2B5EF4-FFF2-40B4-BE49-F238E27FC236}">
                <a16:creationId xmlns:a16="http://schemas.microsoft.com/office/drawing/2014/main" id="{A36B18B8-12B8-FC96-976C-0695A5E87D77}"/>
              </a:ext>
            </a:extLst>
          </p:cNvPr>
          <p:cNvSpPr txBox="1"/>
          <p:nvPr/>
        </p:nvSpPr>
        <p:spPr>
          <a:xfrm>
            <a:off x="838200" y="3800104"/>
            <a:ext cx="8668987" cy="1107996"/>
          </a:xfrm>
          <a:custGeom>
            <a:avLst/>
            <a:gdLst>
              <a:gd name="connsiteX0" fmla="*/ 0 w 8668987"/>
              <a:gd name="connsiteY0" fmla="*/ 0 h 1107996"/>
              <a:gd name="connsiteX1" fmla="*/ 580155 w 8668987"/>
              <a:gd name="connsiteY1" fmla="*/ 0 h 1107996"/>
              <a:gd name="connsiteX2" fmla="*/ 1247000 w 8668987"/>
              <a:gd name="connsiteY2" fmla="*/ 0 h 1107996"/>
              <a:gd name="connsiteX3" fmla="*/ 2000535 w 8668987"/>
              <a:gd name="connsiteY3" fmla="*/ 0 h 1107996"/>
              <a:gd name="connsiteX4" fmla="*/ 2494001 w 8668987"/>
              <a:gd name="connsiteY4" fmla="*/ 0 h 1107996"/>
              <a:gd name="connsiteX5" fmla="*/ 3074156 w 8668987"/>
              <a:gd name="connsiteY5" fmla="*/ 0 h 1107996"/>
              <a:gd name="connsiteX6" fmla="*/ 3480932 w 8668987"/>
              <a:gd name="connsiteY6" fmla="*/ 0 h 1107996"/>
              <a:gd name="connsiteX7" fmla="*/ 4061087 w 8668987"/>
              <a:gd name="connsiteY7" fmla="*/ 0 h 1107996"/>
              <a:gd name="connsiteX8" fmla="*/ 4467863 w 8668987"/>
              <a:gd name="connsiteY8" fmla="*/ 0 h 1107996"/>
              <a:gd name="connsiteX9" fmla="*/ 5221398 w 8668987"/>
              <a:gd name="connsiteY9" fmla="*/ 0 h 1107996"/>
              <a:gd name="connsiteX10" fmla="*/ 5628173 w 8668987"/>
              <a:gd name="connsiteY10" fmla="*/ 0 h 1107996"/>
              <a:gd name="connsiteX11" fmla="*/ 6034949 w 8668987"/>
              <a:gd name="connsiteY11" fmla="*/ 0 h 1107996"/>
              <a:gd name="connsiteX12" fmla="*/ 6441724 w 8668987"/>
              <a:gd name="connsiteY12" fmla="*/ 0 h 1107996"/>
              <a:gd name="connsiteX13" fmla="*/ 6848500 w 8668987"/>
              <a:gd name="connsiteY13" fmla="*/ 0 h 1107996"/>
              <a:gd name="connsiteX14" fmla="*/ 7515345 w 8668987"/>
              <a:gd name="connsiteY14" fmla="*/ 0 h 1107996"/>
              <a:gd name="connsiteX15" fmla="*/ 8668987 w 8668987"/>
              <a:gd name="connsiteY15" fmla="*/ 0 h 1107996"/>
              <a:gd name="connsiteX16" fmla="*/ 8668987 w 8668987"/>
              <a:gd name="connsiteY16" fmla="*/ 576158 h 1107996"/>
              <a:gd name="connsiteX17" fmla="*/ 8668987 w 8668987"/>
              <a:gd name="connsiteY17" fmla="*/ 1107996 h 1107996"/>
              <a:gd name="connsiteX18" fmla="*/ 7915452 w 8668987"/>
              <a:gd name="connsiteY18" fmla="*/ 1107996 h 1107996"/>
              <a:gd name="connsiteX19" fmla="*/ 7248607 w 8668987"/>
              <a:gd name="connsiteY19" fmla="*/ 1107996 h 1107996"/>
              <a:gd name="connsiteX20" fmla="*/ 6495072 w 8668987"/>
              <a:gd name="connsiteY20" fmla="*/ 1107996 h 1107996"/>
              <a:gd name="connsiteX21" fmla="*/ 5741537 w 8668987"/>
              <a:gd name="connsiteY21" fmla="*/ 1107996 h 1107996"/>
              <a:gd name="connsiteX22" fmla="*/ 5248071 w 8668987"/>
              <a:gd name="connsiteY22" fmla="*/ 1107996 h 1107996"/>
              <a:gd name="connsiteX23" fmla="*/ 4841296 w 8668987"/>
              <a:gd name="connsiteY23" fmla="*/ 1107996 h 1107996"/>
              <a:gd name="connsiteX24" fmla="*/ 4434520 w 8668987"/>
              <a:gd name="connsiteY24" fmla="*/ 1107996 h 1107996"/>
              <a:gd name="connsiteX25" fmla="*/ 3680985 w 8668987"/>
              <a:gd name="connsiteY25" fmla="*/ 1107996 h 1107996"/>
              <a:gd name="connsiteX26" fmla="*/ 3274210 w 8668987"/>
              <a:gd name="connsiteY26" fmla="*/ 1107996 h 1107996"/>
              <a:gd name="connsiteX27" fmla="*/ 2433985 w 8668987"/>
              <a:gd name="connsiteY27" fmla="*/ 1107996 h 1107996"/>
              <a:gd name="connsiteX28" fmla="*/ 2027209 w 8668987"/>
              <a:gd name="connsiteY28" fmla="*/ 1107996 h 1107996"/>
              <a:gd name="connsiteX29" fmla="*/ 1186984 w 8668987"/>
              <a:gd name="connsiteY29" fmla="*/ 1107996 h 1107996"/>
              <a:gd name="connsiteX30" fmla="*/ 693519 w 8668987"/>
              <a:gd name="connsiteY30" fmla="*/ 1107996 h 1107996"/>
              <a:gd name="connsiteX31" fmla="*/ 0 w 8668987"/>
              <a:gd name="connsiteY31" fmla="*/ 1107996 h 1107996"/>
              <a:gd name="connsiteX32" fmla="*/ 0 w 8668987"/>
              <a:gd name="connsiteY32" fmla="*/ 542918 h 1107996"/>
              <a:gd name="connsiteX33" fmla="*/ 0 w 8668987"/>
              <a:gd name="connsiteY33"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987" h="1107996" extrusionOk="0">
                <a:moveTo>
                  <a:pt x="0" y="0"/>
                </a:moveTo>
                <a:cubicBezTo>
                  <a:pt x="201644" y="27706"/>
                  <a:pt x="367909" y="-10968"/>
                  <a:pt x="580155" y="0"/>
                </a:cubicBezTo>
                <a:cubicBezTo>
                  <a:pt x="792401" y="10968"/>
                  <a:pt x="938469" y="25508"/>
                  <a:pt x="1247000" y="0"/>
                </a:cubicBezTo>
                <a:cubicBezTo>
                  <a:pt x="1555531" y="-25508"/>
                  <a:pt x="1674343" y="35056"/>
                  <a:pt x="2000535" y="0"/>
                </a:cubicBezTo>
                <a:cubicBezTo>
                  <a:pt x="2326727" y="-35056"/>
                  <a:pt x="2256687" y="-24112"/>
                  <a:pt x="2494001" y="0"/>
                </a:cubicBezTo>
                <a:cubicBezTo>
                  <a:pt x="2731315" y="24112"/>
                  <a:pt x="2918344" y="-15630"/>
                  <a:pt x="3074156" y="0"/>
                </a:cubicBezTo>
                <a:cubicBezTo>
                  <a:pt x="3229969" y="15630"/>
                  <a:pt x="3291222" y="-19256"/>
                  <a:pt x="3480932" y="0"/>
                </a:cubicBezTo>
                <a:cubicBezTo>
                  <a:pt x="3670642" y="19256"/>
                  <a:pt x="3928185" y="-25943"/>
                  <a:pt x="4061087" y="0"/>
                </a:cubicBezTo>
                <a:cubicBezTo>
                  <a:pt x="4193989" y="25943"/>
                  <a:pt x="4274463" y="-4925"/>
                  <a:pt x="4467863" y="0"/>
                </a:cubicBezTo>
                <a:cubicBezTo>
                  <a:pt x="4661263" y="4925"/>
                  <a:pt x="4886469" y="34063"/>
                  <a:pt x="5221398" y="0"/>
                </a:cubicBezTo>
                <a:cubicBezTo>
                  <a:pt x="5556327" y="-34063"/>
                  <a:pt x="5514989" y="1432"/>
                  <a:pt x="5628173" y="0"/>
                </a:cubicBezTo>
                <a:cubicBezTo>
                  <a:pt x="5741357" y="-1432"/>
                  <a:pt x="5856917" y="-8997"/>
                  <a:pt x="6034949" y="0"/>
                </a:cubicBezTo>
                <a:cubicBezTo>
                  <a:pt x="6212981" y="8997"/>
                  <a:pt x="6252844" y="-1806"/>
                  <a:pt x="6441724" y="0"/>
                </a:cubicBezTo>
                <a:cubicBezTo>
                  <a:pt x="6630604" y="1806"/>
                  <a:pt x="6694844" y="-13625"/>
                  <a:pt x="6848500" y="0"/>
                </a:cubicBezTo>
                <a:cubicBezTo>
                  <a:pt x="7002156" y="13625"/>
                  <a:pt x="7378532" y="-18743"/>
                  <a:pt x="7515345" y="0"/>
                </a:cubicBezTo>
                <a:cubicBezTo>
                  <a:pt x="7652159" y="18743"/>
                  <a:pt x="8257104" y="-17057"/>
                  <a:pt x="8668987" y="0"/>
                </a:cubicBezTo>
                <a:cubicBezTo>
                  <a:pt x="8687952" y="150829"/>
                  <a:pt x="8692903" y="323484"/>
                  <a:pt x="8668987" y="576158"/>
                </a:cubicBezTo>
                <a:cubicBezTo>
                  <a:pt x="8645071" y="828832"/>
                  <a:pt x="8665038" y="1000294"/>
                  <a:pt x="8668987" y="1107996"/>
                </a:cubicBezTo>
                <a:cubicBezTo>
                  <a:pt x="8496008" y="1133109"/>
                  <a:pt x="8099793" y="1122147"/>
                  <a:pt x="7915452" y="1107996"/>
                </a:cubicBezTo>
                <a:cubicBezTo>
                  <a:pt x="7731111" y="1093845"/>
                  <a:pt x="7446710" y="1101020"/>
                  <a:pt x="7248607" y="1107996"/>
                </a:cubicBezTo>
                <a:cubicBezTo>
                  <a:pt x="7050505" y="1114972"/>
                  <a:pt x="6669095" y="1094185"/>
                  <a:pt x="6495072" y="1107996"/>
                </a:cubicBezTo>
                <a:cubicBezTo>
                  <a:pt x="6321050" y="1121807"/>
                  <a:pt x="6015827" y="1131116"/>
                  <a:pt x="5741537" y="1107996"/>
                </a:cubicBezTo>
                <a:cubicBezTo>
                  <a:pt x="5467248" y="1084876"/>
                  <a:pt x="5441825" y="1086410"/>
                  <a:pt x="5248071" y="1107996"/>
                </a:cubicBezTo>
                <a:cubicBezTo>
                  <a:pt x="5054317" y="1129582"/>
                  <a:pt x="4981031" y="1126432"/>
                  <a:pt x="4841296" y="1107996"/>
                </a:cubicBezTo>
                <a:cubicBezTo>
                  <a:pt x="4701561" y="1089560"/>
                  <a:pt x="4528919" y="1102273"/>
                  <a:pt x="4434520" y="1107996"/>
                </a:cubicBezTo>
                <a:cubicBezTo>
                  <a:pt x="4340121" y="1113719"/>
                  <a:pt x="3838050" y="1130770"/>
                  <a:pt x="3680985" y="1107996"/>
                </a:cubicBezTo>
                <a:cubicBezTo>
                  <a:pt x="3523920" y="1085222"/>
                  <a:pt x="3391857" y="1100510"/>
                  <a:pt x="3274210" y="1107996"/>
                </a:cubicBezTo>
                <a:cubicBezTo>
                  <a:pt x="3156564" y="1115482"/>
                  <a:pt x="2725497" y="1088522"/>
                  <a:pt x="2433985" y="1107996"/>
                </a:cubicBezTo>
                <a:cubicBezTo>
                  <a:pt x="2142473" y="1127470"/>
                  <a:pt x="2180801" y="1100242"/>
                  <a:pt x="2027209" y="1107996"/>
                </a:cubicBezTo>
                <a:cubicBezTo>
                  <a:pt x="1873617" y="1115750"/>
                  <a:pt x="1439029" y="1146527"/>
                  <a:pt x="1186984" y="1107996"/>
                </a:cubicBezTo>
                <a:cubicBezTo>
                  <a:pt x="934939" y="1069465"/>
                  <a:pt x="810553" y="1097648"/>
                  <a:pt x="693519" y="1107996"/>
                </a:cubicBezTo>
                <a:cubicBezTo>
                  <a:pt x="576485" y="1118344"/>
                  <a:pt x="248321" y="1121869"/>
                  <a:pt x="0" y="1107996"/>
                </a:cubicBezTo>
                <a:cubicBezTo>
                  <a:pt x="15394" y="851089"/>
                  <a:pt x="-7944" y="726760"/>
                  <a:pt x="0" y="542918"/>
                </a:cubicBezTo>
                <a:cubicBezTo>
                  <a:pt x="7944" y="359076"/>
                  <a:pt x="-24028" y="210820"/>
                  <a:pt x="0" y="0"/>
                </a:cubicBezTo>
                <a:close/>
              </a:path>
            </a:pathLst>
          </a:custGeom>
          <a:noFill/>
          <a:ln w="19050">
            <a:solidFill>
              <a:schemeClr val="accent1"/>
            </a:solidFill>
            <a:extLst>
              <a:ext uri="{C807C97D-BFC1-408E-A445-0C87EB9F89A2}">
                <ask:lineSketchStyleProps xmlns:ask="http://schemas.microsoft.com/office/drawing/2018/sketchyshapes" sd="2444365566">
                  <a:prstGeom prst="rect">
                    <a:avLst/>
                  </a:prstGeom>
                  <ask:type>
                    <ask:lineSketchFreehand/>
                  </ask:type>
                </ask:lineSketchStyleProps>
              </a:ext>
            </a:extLst>
          </a:ln>
        </p:spPr>
        <p:txBody>
          <a:bodyPr wrap="square" rtlCol="0">
            <a:spAutoFit/>
          </a:bodyPr>
          <a:lstStyle/>
          <a:p>
            <a:r>
              <a:rPr lang="de-AT" b="1" dirty="0"/>
              <a:t>Beispiel</a:t>
            </a:r>
          </a:p>
          <a:p>
            <a:r>
              <a:rPr lang="de-AT" sz="2400" dirty="0">
                <a:latin typeface="Courier" pitchFamily="2" charset="0"/>
              </a:rPr>
              <a:t>„ich“, „will“, „einen“, „Termin“, „für“, „einen“, „Haarschnitt“, „machen“</a:t>
            </a:r>
            <a:endParaRPr lang="de-DE" sz="2400" dirty="0"/>
          </a:p>
        </p:txBody>
      </p:sp>
    </p:spTree>
    <p:extLst>
      <p:ext uri="{BB962C8B-B14F-4D97-AF65-F5344CB8AC3E}">
        <p14:creationId xmlns:p14="http://schemas.microsoft.com/office/powerpoint/2010/main" val="365013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48476-CB56-D068-BE70-ABA39188880F}"/>
              </a:ext>
            </a:extLst>
          </p:cNvPr>
          <p:cNvSpPr>
            <a:spLocks noGrp="1"/>
          </p:cNvSpPr>
          <p:nvPr>
            <p:ph type="title"/>
          </p:nvPr>
        </p:nvSpPr>
        <p:spPr/>
        <p:txBody>
          <a:bodyPr>
            <a:normAutofit/>
          </a:bodyPr>
          <a:lstStyle/>
          <a:p>
            <a:r>
              <a:rPr lang="de-AT" sz="4000" dirty="0"/>
              <a:t>Wie funktioniert ein NLP-Chatbot?</a:t>
            </a:r>
            <a:endParaRPr lang="de-DE" sz="4000" dirty="0"/>
          </a:p>
        </p:txBody>
      </p:sp>
      <p:sp>
        <p:nvSpPr>
          <p:cNvPr id="3" name="Inhaltsplatzhalter 2">
            <a:extLst>
              <a:ext uri="{FF2B5EF4-FFF2-40B4-BE49-F238E27FC236}">
                <a16:creationId xmlns:a16="http://schemas.microsoft.com/office/drawing/2014/main" id="{2B1C2F57-4BD4-7A96-EE25-A4DF8D0A2CF8}"/>
              </a:ext>
            </a:extLst>
          </p:cNvPr>
          <p:cNvSpPr>
            <a:spLocks noGrp="1"/>
          </p:cNvSpPr>
          <p:nvPr>
            <p:ph idx="1"/>
          </p:nvPr>
        </p:nvSpPr>
        <p:spPr/>
        <p:txBody>
          <a:bodyPr/>
          <a:lstStyle/>
          <a:p>
            <a:pPr marL="0" indent="0">
              <a:buNone/>
            </a:pPr>
            <a:r>
              <a:rPr lang="de-DE" sz="2400" dirty="0"/>
              <a:t>Phase 2: </a:t>
            </a:r>
            <a:r>
              <a:rPr lang="de-DE" sz="2400" b="1" dirty="0"/>
              <a:t>Lemmatisierung</a:t>
            </a:r>
          </a:p>
          <a:p>
            <a:r>
              <a:rPr lang="de-AT" sz="2400" dirty="0"/>
              <a:t>Der Chatbot muss die Grundform der Wörter finden</a:t>
            </a:r>
          </a:p>
          <a:p>
            <a:r>
              <a:rPr lang="de-DE" sz="2400" dirty="0"/>
              <a:t>Wortendungen ändern nicht die Hauptbedeutung der eigentlichen Anfrage</a:t>
            </a:r>
            <a:endParaRPr lang="de-DE" dirty="0"/>
          </a:p>
        </p:txBody>
      </p:sp>
      <p:sp>
        <p:nvSpPr>
          <p:cNvPr id="4" name="Textfeld 3">
            <a:extLst>
              <a:ext uri="{FF2B5EF4-FFF2-40B4-BE49-F238E27FC236}">
                <a16:creationId xmlns:a16="http://schemas.microsoft.com/office/drawing/2014/main" id="{78866FD6-9463-9B99-B06F-1BD78314CCB3}"/>
              </a:ext>
            </a:extLst>
          </p:cNvPr>
          <p:cNvSpPr txBox="1"/>
          <p:nvPr/>
        </p:nvSpPr>
        <p:spPr>
          <a:xfrm>
            <a:off x="838200" y="4500748"/>
            <a:ext cx="8668987" cy="1107996"/>
          </a:xfrm>
          <a:custGeom>
            <a:avLst/>
            <a:gdLst>
              <a:gd name="connsiteX0" fmla="*/ 0 w 8668987"/>
              <a:gd name="connsiteY0" fmla="*/ 0 h 1107996"/>
              <a:gd name="connsiteX1" fmla="*/ 580155 w 8668987"/>
              <a:gd name="connsiteY1" fmla="*/ 0 h 1107996"/>
              <a:gd name="connsiteX2" fmla="*/ 1247000 w 8668987"/>
              <a:gd name="connsiteY2" fmla="*/ 0 h 1107996"/>
              <a:gd name="connsiteX3" fmla="*/ 2000535 w 8668987"/>
              <a:gd name="connsiteY3" fmla="*/ 0 h 1107996"/>
              <a:gd name="connsiteX4" fmla="*/ 2494001 w 8668987"/>
              <a:gd name="connsiteY4" fmla="*/ 0 h 1107996"/>
              <a:gd name="connsiteX5" fmla="*/ 3074156 w 8668987"/>
              <a:gd name="connsiteY5" fmla="*/ 0 h 1107996"/>
              <a:gd name="connsiteX6" fmla="*/ 3480932 w 8668987"/>
              <a:gd name="connsiteY6" fmla="*/ 0 h 1107996"/>
              <a:gd name="connsiteX7" fmla="*/ 4061087 w 8668987"/>
              <a:gd name="connsiteY7" fmla="*/ 0 h 1107996"/>
              <a:gd name="connsiteX8" fmla="*/ 4467863 w 8668987"/>
              <a:gd name="connsiteY8" fmla="*/ 0 h 1107996"/>
              <a:gd name="connsiteX9" fmla="*/ 5221398 w 8668987"/>
              <a:gd name="connsiteY9" fmla="*/ 0 h 1107996"/>
              <a:gd name="connsiteX10" fmla="*/ 5628173 w 8668987"/>
              <a:gd name="connsiteY10" fmla="*/ 0 h 1107996"/>
              <a:gd name="connsiteX11" fmla="*/ 6034949 w 8668987"/>
              <a:gd name="connsiteY11" fmla="*/ 0 h 1107996"/>
              <a:gd name="connsiteX12" fmla="*/ 6441724 w 8668987"/>
              <a:gd name="connsiteY12" fmla="*/ 0 h 1107996"/>
              <a:gd name="connsiteX13" fmla="*/ 6848500 w 8668987"/>
              <a:gd name="connsiteY13" fmla="*/ 0 h 1107996"/>
              <a:gd name="connsiteX14" fmla="*/ 7515345 w 8668987"/>
              <a:gd name="connsiteY14" fmla="*/ 0 h 1107996"/>
              <a:gd name="connsiteX15" fmla="*/ 8668987 w 8668987"/>
              <a:gd name="connsiteY15" fmla="*/ 0 h 1107996"/>
              <a:gd name="connsiteX16" fmla="*/ 8668987 w 8668987"/>
              <a:gd name="connsiteY16" fmla="*/ 576158 h 1107996"/>
              <a:gd name="connsiteX17" fmla="*/ 8668987 w 8668987"/>
              <a:gd name="connsiteY17" fmla="*/ 1107996 h 1107996"/>
              <a:gd name="connsiteX18" fmla="*/ 7915452 w 8668987"/>
              <a:gd name="connsiteY18" fmla="*/ 1107996 h 1107996"/>
              <a:gd name="connsiteX19" fmla="*/ 7248607 w 8668987"/>
              <a:gd name="connsiteY19" fmla="*/ 1107996 h 1107996"/>
              <a:gd name="connsiteX20" fmla="*/ 6495072 w 8668987"/>
              <a:gd name="connsiteY20" fmla="*/ 1107996 h 1107996"/>
              <a:gd name="connsiteX21" fmla="*/ 5741537 w 8668987"/>
              <a:gd name="connsiteY21" fmla="*/ 1107996 h 1107996"/>
              <a:gd name="connsiteX22" fmla="*/ 5248071 w 8668987"/>
              <a:gd name="connsiteY22" fmla="*/ 1107996 h 1107996"/>
              <a:gd name="connsiteX23" fmla="*/ 4841296 w 8668987"/>
              <a:gd name="connsiteY23" fmla="*/ 1107996 h 1107996"/>
              <a:gd name="connsiteX24" fmla="*/ 4434520 w 8668987"/>
              <a:gd name="connsiteY24" fmla="*/ 1107996 h 1107996"/>
              <a:gd name="connsiteX25" fmla="*/ 3680985 w 8668987"/>
              <a:gd name="connsiteY25" fmla="*/ 1107996 h 1107996"/>
              <a:gd name="connsiteX26" fmla="*/ 3274210 w 8668987"/>
              <a:gd name="connsiteY26" fmla="*/ 1107996 h 1107996"/>
              <a:gd name="connsiteX27" fmla="*/ 2433985 w 8668987"/>
              <a:gd name="connsiteY27" fmla="*/ 1107996 h 1107996"/>
              <a:gd name="connsiteX28" fmla="*/ 2027209 w 8668987"/>
              <a:gd name="connsiteY28" fmla="*/ 1107996 h 1107996"/>
              <a:gd name="connsiteX29" fmla="*/ 1186984 w 8668987"/>
              <a:gd name="connsiteY29" fmla="*/ 1107996 h 1107996"/>
              <a:gd name="connsiteX30" fmla="*/ 693519 w 8668987"/>
              <a:gd name="connsiteY30" fmla="*/ 1107996 h 1107996"/>
              <a:gd name="connsiteX31" fmla="*/ 0 w 8668987"/>
              <a:gd name="connsiteY31" fmla="*/ 1107996 h 1107996"/>
              <a:gd name="connsiteX32" fmla="*/ 0 w 8668987"/>
              <a:gd name="connsiteY32" fmla="*/ 542918 h 1107996"/>
              <a:gd name="connsiteX33" fmla="*/ 0 w 8668987"/>
              <a:gd name="connsiteY33"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987" h="1107996" extrusionOk="0">
                <a:moveTo>
                  <a:pt x="0" y="0"/>
                </a:moveTo>
                <a:cubicBezTo>
                  <a:pt x="201644" y="27706"/>
                  <a:pt x="367909" y="-10968"/>
                  <a:pt x="580155" y="0"/>
                </a:cubicBezTo>
                <a:cubicBezTo>
                  <a:pt x="792401" y="10968"/>
                  <a:pt x="938469" y="25508"/>
                  <a:pt x="1247000" y="0"/>
                </a:cubicBezTo>
                <a:cubicBezTo>
                  <a:pt x="1555531" y="-25508"/>
                  <a:pt x="1674343" y="35056"/>
                  <a:pt x="2000535" y="0"/>
                </a:cubicBezTo>
                <a:cubicBezTo>
                  <a:pt x="2326727" y="-35056"/>
                  <a:pt x="2256687" y="-24112"/>
                  <a:pt x="2494001" y="0"/>
                </a:cubicBezTo>
                <a:cubicBezTo>
                  <a:pt x="2731315" y="24112"/>
                  <a:pt x="2918344" y="-15630"/>
                  <a:pt x="3074156" y="0"/>
                </a:cubicBezTo>
                <a:cubicBezTo>
                  <a:pt x="3229969" y="15630"/>
                  <a:pt x="3291222" y="-19256"/>
                  <a:pt x="3480932" y="0"/>
                </a:cubicBezTo>
                <a:cubicBezTo>
                  <a:pt x="3670642" y="19256"/>
                  <a:pt x="3928185" y="-25943"/>
                  <a:pt x="4061087" y="0"/>
                </a:cubicBezTo>
                <a:cubicBezTo>
                  <a:pt x="4193989" y="25943"/>
                  <a:pt x="4274463" y="-4925"/>
                  <a:pt x="4467863" y="0"/>
                </a:cubicBezTo>
                <a:cubicBezTo>
                  <a:pt x="4661263" y="4925"/>
                  <a:pt x="4886469" y="34063"/>
                  <a:pt x="5221398" y="0"/>
                </a:cubicBezTo>
                <a:cubicBezTo>
                  <a:pt x="5556327" y="-34063"/>
                  <a:pt x="5514989" y="1432"/>
                  <a:pt x="5628173" y="0"/>
                </a:cubicBezTo>
                <a:cubicBezTo>
                  <a:pt x="5741357" y="-1432"/>
                  <a:pt x="5856917" y="-8997"/>
                  <a:pt x="6034949" y="0"/>
                </a:cubicBezTo>
                <a:cubicBezTo>
                  <a:pt x="6212981" y="8997"/>
                  <a:pt x="6252844" y="-1806"/>
                  <a:pt x="6441724" y="0"/>
                </a:cubicBezTo>
                <a:cubicBezTo>
                  <a:pt x="6630604" y="1806"/>
                  <a:pt x="6694844" y="-13625"/>
                  <a:pt x="6848500" y="0"/>
                </a:cubicBezTo>
                <a:cubicBezTo>
                  <a:pt x="7002156" y="13625"/>
                  <a:pt x="7378532" y="-18743"/>
                  <a:pt x="7515345" y="0"/>
                </a:cubicBezTo>
                <a:cubicBezTo>
                  <a:pt x="7652159" y="18743"/>
                  <a:pt x="8257104" y="-17057"/>
                  <a:pt x="8668987" y="0"/>
                </a:cubicBezTo>
                <a:cubicBezTo>
                  <a:pt x="8687952" y="150829"/>
                  <a:pt x="8692903" y="323484"/>
                  <a:pt x="8668987" y="576158"/>
                </a:cubicBezTo>
                <a:cubicBezTo>
                  <a:pt x="8645071" y="828832"/>
                  <a:pt x="8665038" y="1000294"/>
                  <a:pt x="8668987" y="1107996"/>
                </a:cubicBezTo>
                <a:cubicBezTo>
                  <a:pt x="8496008" y="1133109"/>
                  <a:pt x="8099793" y="1122147"/>
                  <a:pt x="7915452" y="1107996"/>
                </a:cubicBezTo>
                <a:cubicBezTo>
                  <a:pt x="7731111" y="1093845"/>
                  <a:pt x="7446710" y="1101020"/>
                  <a:pt x="7248607" y="1107996"/>
                </a:cubicBezTo>
                <a:cubicBezTo>
                  <a:pt x="7050505" y="1114972"/>
                  <a:pt x="6669095" y="1094185"/>
                  <a:pt x="6495072" y="1107996"/>
                </a:cubicBezTo>
                <a:cubicBezTo>
                  <a:pt x="6321050" y="1121807"/>
                  <a:pt x="6015827" y="1131116"/>
                  <a:pt x="5741537" y="1107996"/>
                </a:cubicBezTo>
                <a:cubicBezTo>
                  <a:pt x="5467248" y="1084876"/>
                  <a:pt x="5441825" y="1086410"/>
                  <a:pt x="5248071" y="1107996"/>
                </a:cubicBezTo>
                <a:cubicBezTo>
                  <a:pt x="5054317" y="1129582"/>
                  <a:pt x="4981031" y="1126432"/>
                  <a:pt x="4841296" y="1107996"/>
                </a:cubicBezTo>
                <a:cubicBezTo>
                  <a:pt x="4701561" y="1089560"/>
                  <a:pt x="4528919" y="1102273"/>
                  <a:pt x="4434520" y="1107996"/>
                </a:cubicBezTo>
                <a:cubicBezTo>
                  <a:pt x="4340121" y="1113719"/>
                  <a:pt x="3838050" y="1130770"/>
                  <a:pt x="3680985" y="1107996"/>
                </a:cubicBezTo>
                <a:cubicBezTo>
                  <a:pt x="3523920" y="1085222"/>
                  <a:pt x="3391857" y="1100510"/>
                  <a:pt x="3274210" y="1107996"/>
                </a:cubicBezTo>
                <a:cubicBezTo>
                  <a:pt x="3156564" y="1115482"/>
                  <a:pt x="2725497" y="1088522"/>
                  <a:pt x="2433985" y="1107996"/>
                </a:cubicBezTo>
                <a:cubicBezTo>
                  <a:pt x="2142473" y="1127470"/>
                  <a:pt x="2180801" y="1100242"/>
                  <a:pt x="2027209" y="1107996"/>
                </a:cubicBezTo>
                <a:cubicBezTo>
                  <a:pt x="1873617" y="1115750"/>
                  <a:pt x="1439029" y="1146527"/>
                  <a:pt x="1186984" y="1107996"/>
                </a:cubicBezTo>
                <a:cubicBezTo>
                  <a:pt x="934939" y="1069465"/>
                  <a:pt x="810553" y="1097648"/>
                  <a:pt x="693519" y="1107996"/>
                </a:cubicBezTo>
                <a:cubicBezTo>
                  <a:pt x="576485" y="1118344"/>
                  <a:pt x="248321" y="1121869"/>
                  <a:pt x="0" y="1107996"/>
                </a:cubicBezTo>
                <a:cubicBezTo>
                  <a:pt x="15394" y="851089"/>
                  <a:pt x="-7944" y="726760"/>
                  <a:pt x="0" y="542918"/>
                </a:cubicBezTo>
                <a:cubicBezTo>
                  <a:pt x="7944" y="359076"/>
                  <a:pt x="-24028" y="210820"/>
                  <a:pt x="0" y="0"/>
                </a:cubicBezTo>
                <a:close/>
              </a:path>
            </a:pathLst>
          </a:custGeom>
          <a:noFill/>
          <a:ln w="19050">
            <a:solidFill>
              <a:schemeClr val="accent1"/>
            </a:solidFill>
            <a:extLst>
              <a:ext uri="{C807C97D-BFC1-408E-A445-0C87EB9F89A2}">
                <ask:lineSketchStyleProps xmlns:ask="http://schemas.microsoft.com/office/drawing/2018/sketchyshapes" sd="2444365566">
                  <a:prstGeom prst="rect">
                    <a:avLst/>
                  </a:prstGeom>
                  <ask:type>
                    <ask:lineSketchFreehand/>
                  </ask:type>
                </ask:lineSketchStyleProps>
              </a:ext>
            </a:extLst>
          </a:ln>
        </p:spPr>
        <p:txBody>
          <a:bodyPr wrap="square" rtlCol="0">
            <a:spAutoFit/>
          </a:bodyPr>
          <a:lstStyle/>
          <a:p>
            <a:r>
              <a:rPr lang="de-AT" b="1" dirty="0"/>
              <a:t>Beispiel</a:t>
            </a:r>
          </a:p>
          <a:p>
            <a:r>
              <a:rPr lang="de-AT" sz="2400" dirty="0">
                <a:latin typeface="Courier" pitchFamily="2" charset="0"/>
              </a:rPr>
              <a:t>„ich“, „will“, „Termin“, „für“, „Haarschnitt“, „machen“</a:t>
            </a:r>
            <a:endParaRPr lang="de-DE" sz="2400" dirty="0"/>
          </a:p>
        </p:txBody>
      </p:sp>
    </p:spTree>
    <p:extLst>
      <p:ext uri="{BB962C8B-B14F-4D97-AF65-F5344CB8AC3E}">
        <p14:creationId xmlns:p14="http://schemas.microsoft.com/office/powerpoint/2010/main" val="84282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48476-CB56-D068-BE70-ABA39188880F}"/>
              </a:ext>
            </a:extLst>
          </p:cNvPr>
          <p:cNvSpPr>
            <a:spLocks noGrp="1"/>
          </p:cNvSpPr>
          <p:nvPr>
            <p:ph type="title"/>
          </p:nvPr>
        </p:nvSpPr>
        <p:spPr/>
        <p:txBody>
          <a:bodyPr>
            <a:normAutofit/>
          </a:bodyPr>
          <a:lstStyle/>
          <a:p>
            <a:r>
              <a:rPr lang="de-AT" sz="4000" dirty="0"/>
              <a:t>Wie funktioniert ein NLP-Chatbot?</a:t>
            </a:r>
            <a:endParaRPr lang="de-DE" sz="4000" dirty="0"/>
          </a:p>
        </p:txBody>
      </p:sp>
      <p:sp>
        <p:nvSpPr>
          <p:cNvPr id="3" name="Inhaltsplatzhalter 2">
            <a:extLst>
              <a:ext uri="{FF2B5EF4-FFF2-40B4-BE49-F238E27FC236}">
                <a16:creationId xmlns:a16="http://schemas.microsoft.com/office/drawing/2014/main" id="{2B1C2F57-4BD4-7A96-EE25-A4DF8D0A2CF8}"/>
              </a:ext>
            </a:extLst>
          </p:cNvPr>
          <p:cNvSpPr>
            <a:spLocks noGrp="1"/>
          </p:cNvSpPr>
          <p:nvPr>
            <p:ph idx="1"/>
          </p:nvPr>
        </p:nvSpPr>
        <p:spPr/>
        <p:txBody>
          <a:bodyPr>
            <a:normAutofit/>
          </a:bodyPr>
          <a:lstStyle/>
          <a:p>
            <a:pPr marL="0" indent="0">
              <a:buNone/>
            </a:pPr>
            <a:r>
              <a:rPr lang="de-DE" sz="2400" dirty="0"/>
              <a:t>Phase 3: </a:t>
            </a:r>
            <a:r>
              <a:rPr lang="de-AT" sz="2400" b="1" dirty="0"/>
              <a:t>Part </a:t>
            </a:r>
            <a:r>
              <a:rPr lang="de-AT" sz="2400" b="1" dirty="0" err="1"/>
              <a:t>of</a:t>
            </a:r>
            <a:r>
              <a:rPr lang="de-AT" sz="2400" b="1" dirty="0"/>
              <a:t> Speech (Pos) Tagging – Erkennen der Wortarten</a:t>
            </a:r>
          </a:p>
          <a:p>
            <a:r>
              <a:rPr lang="de-AT" sz="2400" b="1" dirty="0"/>
              <a:t>Substantive und Verben </a:t>
            </a:r>
            <a:r>
              <a:rPr lang="de-AT" sz="2400" dirty="0"/>
              <a:t>sind normalerweise wichtiger für die grobe Bedeutung eines Satzes</a:t>
            </a:r>
          </a:p>
          <a:p>
            <a:r>
              <a:rPr lang="de-AT" sz="2400" dirty="0"/>
              <a:t>Bestimmung der Wortarten als Vorbereitung für die nächste Phase</a:t>
            </a:r>
          </a:p>
        </p:txBody>
      </p:sp>
      <p:sp>
        <p:nvSpPr>
          <p:cNvPr id="4" name="Textfeld 3">
            <a:extLst>
              <a:ext uri="{FF2B5EF4-FFF2-40B4-BE49-F238E27FC236}">
                <a16:creationId xmlns:a16="http://schemas.microsoft.com/office/drawing/2014/main" id="{E94DDAE6-C8FA-CDDC-2AA4-FCB26D8C5994}"/>
              </a:ext>
            </a:extLst>
          </p:cNvPr>
          <p:cNvSpPr txBox="1"/>
          <p:nvPr/>
        </p:nvSpPr>
        <p:spPr>
          <a:xfrm>
            <a:off x="838200" y="4358245"/>
            <a:ext cx="8668987" cy="1107996"/>
          </a:xfrm>
          <a:custGeom>
            <a:avLst/>
            <a:gdLst>
              <a:gd name="connsiteX0" fmla="*/ 0 w 8668987"/>
              <a:gd name="connsiteY0" fmla="*/ 0 h 1107996"/>
              <a:gd name="connsiteX1" fmla="*/ 580155 w 8668987"/>
              <a:gd name="connsiteY1" fmla="*/ 0 h 1107996"/>
              <a:gd name="connsiteX2" fmla="*/ 1247000 w 8668987"/>
              <a:gd name="connsiteY2" fmla="*/ 0 h 1107996"/>
              <a:gd name="connsiteX3" fmla="*/ 2000535 w 8668987"/>
              <a:gd name="connsiteY3" fmla="*/ 0 h 1107996"/>
              <a:gd name="connsiteX4" fmla="*/ 2494001 w 8668987"/>
              <a:gd name="connsiteY4" fmla="*/ 0 h 1107996"/>
              <a:gd name="connsiteX5" fmla="*/ 3074156 w 8668987"/>
              <a:gd name="connsiteY5" fmla="*/ 0 h 1107996"/>
              <a:gd name="connsiteX6" fmla="*/ 3480932 w 8668987"/>
              <a:gd name="connsiteY6" fmla="*/ 0 h 1107996"/>
              <a:gd name="connsiteX7" fmla="*/ 4061087 w 8668987"/>
              <a:gd name="connsiteY7" fmla="*/ 0 h 1107996"/>
              <a:gd name="connsiteX8" fmla="*/ 4467863 w 8668987"/>
              <a:gd name="connsiteY8" fmla="*/ 0 h 1107996"/>
              <a:gd name="connsiteX9" fmla="*/ 5221398 w 8668987"/>
              <a:gd name="connsiteY9" fmla="*/ 0 h 1107996"/>
              <a:gd name="connsiteX10" fmla="*/ 5628173 w 8668987"/>
              <a:gd name="connsiteY10" fmla="*/ 0 h 1107996"/>
              <a:gd name="connsiteX11" fmla="*/ 6034949 w 8668987"/>
              <a:gd name="connsiteY11" fmla="*/ 0 h 1107996"/>
              <a:gd name="connsiteX12" fmla="*/ 6441724 w 8668987"/>
              <a:gd name="connsiteY12" fmla="*/ 0 h 1107996"/>
              <a:gd name="connsiteX13" fmla="*/ 6848500 w 8668987"/>
              <a:gd name="connsiteY13" fmla="*/ 0 h 1107996"/>
              <a:gd name="connsiteX14" fmla="*/ 7515345 w 8668987"/>
              <a:gd name="connsiteY14" fmla="*/ 0 h 1107996"/>
              <a:gd name="connsiteX15" fmla="*/ 8668987 w 8668987"/>
              <a:gd name="connsiteY15" fmla="*/ 0 h 1107996"/>
              <a:gd name="connsiteX16" fmla="*/ 8668987 w 8668987"/>
              <a:gd name="connsiteY16" fmla="*/ 576158 h 1107996"/>
              <a:gd name="connsiteX17" fmla="*/ 8668987 w 8668987"/>
              <a:gd name="connsiteY17" fmla="*/ 1107996 h 1107996"/>
              <a:gd name="connsiteX18" fmla="*/ 7915452 w 8668987"/>
              <a:gd name="connsiteY18" fmla="*/ 1107996 h 1107996"/>
              <a:gd name="connsiteX19" fmla="*/ 7248607 w 8668987"/>
              <a:gd name="connsiteY19" fmla="*/ 1107996 h 1107996"/>
              <a:gd name="connsiteX20" fmla="*/ 6495072 w 8668987"/>
              <a:gd name="connsiteY20" fmla="*/ 1107996 h 1107996"/>
              <a:gd name="connsiteX21" fmla="*/ 5741537 w 8668987"/>
              <a:gd name="connsiteY21" fmla="*/ 1107996 h 1107996"/>
              <a:gd name="connsiteX22" fmla="*/ 5248071 w 8668987"/>
              <a:gd name="connsiteY22" fmla="*/ 1107996 h 1107996"/>
              <a:gd name="connsiteX23" fmla="*/ 4841296 w 8668987"/>
              <a:gd name="connsiteY23" fmla="*/ 1107996 h 1107996"/>
              <a:gd name="connsiteX24" fmla="*/ 4434520 w 8668987"/>
              <a:gd name="connsiteY24" fmla="*/ 1107996 h 1107996"/>
              <a:gd name="connsiteX25" fmla="*/ 3680985 w 8668987"/>
              <a:gd name="connsiteY25" fmla="*/ 1107996 h 1107996"/>
              <a:gd name="connsiteX26" fmla="*/ 3274210 w 8668987"/>
              <a:gd name="connsiteY26" fmla="*/ 1107996 h 1107996"/>
              <a:gd name="connsiteX27" fmla="*/ 2433985 w 8668987"/>
              <a:gd name="connsiteY27" fmla="*/ 1107996 h 1107996"/>
              <a:gd name="connsiteX28" fmla="*/ 2027209 w 8668987"/>
              <a:gd name="connsiteY28" fmla="*/ 1107996 h 1107996"/>
              <a:gd name="connsiteX29" fmla="*/ 1186984 w 8668987"/>
              <a:gd name="connsiteY29" fmla="*/ 1107996 h 1107996"/>
              <a:gd name="connsiteX30" fmla="*/ 693519 w 8668987"/>
              <a:gd name="connsiteY30" fmla="*/ 1107996 h 1107996"/>
              <a:gd name="connsiteX31" fmla="*/ 0 w 8668987"/>
              <a:gd name="connsiteY31" fmla="*/ 1107996 h 1107996"/>
              <a:gd name="connsiteX32" fmla="*/ 0 w 8668987"/>
              <a:gd name="connsiteY32" fmla="*/ 542918 h 1107996"/>
              <a:gd name="connsiteX33" fmla="*/ 0 w 8668987"/>
              <a:gd name="connsiteY33"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987" h="1107996" extrusionOk="0">
                <a:moveTo>
                  <a:pt x="0" y="0"/>
                </a:moveTo>
                <a:cubicBezTo>
                  <a:pt x="201644" y="27706"/>
                  <a:pt x="367909" y="-10968"/>
                  <a:pt x="580155" y="0"/>
                </a:cubicBezTo>
                <a:cubicBezTo>
                  <a:pt x="792401" y="10968"/>
                  <a:pt x="938469" y="25508"/>
                  <a:pt x="1247000" y="0"/>
                </a:cubicBezTo>
                <a:cubicBezTo>
                  <a:pt x="1555531" y="-25508"/>
                  <a:pt x="1674343" y="35056"/>
                  <a:pt x="2000535" y="0"/>
                </a:cubicBezTo>
                <a:cubicBezTo>
                  <a:pt x="2326727" y="-35056"/>
                  <a:pt x="2256687" y="-24112"/>
                  <a:pt x="2494001" y="0"/>
                </a:cubicBezTo>
                <a:cubicBezTo>
                  <a:pt x="2731315" y="24112"/>
                  <a:pt x="2918344" y="-15630"/>
                  <a:pt x="3074156" y="0"/>
                </a:cubicBezTo>
                <a:cubicBezTo>
                  <a:pt x="3229969" y="15630"/>
                  <a:pt x="3291222" y="-19256"/>
                  <a:pt x="3480932" y="0"/>
                </a:cubicBezTo>
                <a:cubicBezTo>
                  <a:pt x="3670642" y="19256"/>
                  <a:pt x="3928185" y="-25943"/>
                  <a:pt x="4061087" y="0"/>
                </a:cubicBezTo>
                <a:cubicBezTo>
                  <a:pt x="4193989" y="25943"/>
                  <a:pt x="4274463" y="-4925"/>
                  <a:pt x="4467863" y="0"/>
                </a:cubicBezTo>
                <a:cubicBezTo>
                  <a:pt x="4661263" y="4925"/>
                  <a:pt x="4886469" y="34063"/>
                  <a:pt x="5221398" y="0"/>
                </a:cubicBezTo>
                <a:cubicBezTo>
                  <a:pt x="5556327" y="-34063"/>
                  <a:pt x="5514989" y="1432"/>
                  <a:pt x="5628173" y="0"/>
                </a:cubicBezTo>
                <a:cubicBezTo>
                  <a:pt x="5741357" y="-1432"/>
                  <a:pt x="5856917" y="-8997"/>
                  <a:pt x="6034949" y="0"/>
                </a:cubicBezTo>
                <a:cubicBezTo>
                  <a:pt x="6212981" y="8997"/>
                  <a:pt x="6252844" y="-1806"/>
                  <a:pt x="6441724" y="0"/>
                </a:cubicBezTo>
                <a:cubicBezTo>
                  <a:pt x="6630604" y="1806"/>
                  <a:pt x="6694844" y="-13625"/>
                  <a:pt x="6848500" y="0"/>
                </a:cubicBezTo>
                <a:cubicBezTo>
                  <a:pt x="7002156" y="13625"/>
                  <a:pt x="7378532" y="-18743"/>
                  <a:pt x="7515345" y="0"/>
                </a:cubicBezTo>
                <a:cubicBezTo>
                  <a:pt x="7652159" y="18743"/>
                  <a:pt x="8257104" y="-17057"/>
                  <a:pt x="8668987" y="0"/>
                </a:cubicBezTo>
                <a:cubicBezTo>
                  <a:pt x="8687952" y="150829"/>
                  <a:pt x="8692903" y="323484"/>
                  <a:pt x="8668987" y="576158"/>
                </a:cubicBezTo>
                <a:cubicBezTo>
                  <a:pt x="8645071" y="828832"/>
                  <a:pt x="8665038" y="1000294"/>
                  <a:pt x="8668987" y="1107996"/>
                </a:cubicBezTo>
                <a:cubicBezTo>
                  <a:pt x="8496008" y="1133109"/>
                  <a:pt x="8099793" y="1122147"/>
                  <a:pt x="7915452" y="1107996"/>
                </a:cubicBezTo>
                <a:cubicBezTo>
                  <a:pt x="7731111" y="1093845"/>
                  <a:pt x="7446710" y="1101020"/>
                  <a:pt x="7248607" y="1107996"/>
                </a:cubicBezTo>
                <a:cubicBezTo>
                  <a:pt x="7050505" y="1114972"/>
                  <a:pt x="6669095" y="1094185"/>
                  <a:pt x="6495072" y="1107996"/>
                </a:cubicBezTo>
                <a:cubicBezTo>
                  <a:pt x="6321050" y="1121807"/>
                  <a:pt x="6015827" y="1131116"/>
                  <a:pt x="5741537" y="1107996"/>
                </a:cubicBezTo>
                <a:cubicBezTo>
                  <a:pt x="5467248" y="1084876"/>
                  <a:pt x="5441825" y="1086410"/>
                  <a:pt x="5248071" y="1107996"/>
                </a:cubicBezTo>
                <a:cubicBezTo>
                  <a:pt x="5054317" y="1129582"/>
                  <a:pt x="4981031" y="1126432"/>
                  <a:pt x="4841296" y="1107996"/>
                </a:cubicBezTo>
                <a:cubicBezTo>
                  <a:pt x="4701561" y="1089560"/>
                  <a:pt x="4528919" y="1102273"/>
                  <a:pt x="4434520" y="1107996"/>
                </a:cubicBezTo>
                <a:cubicBezTo>
                  <a:pt x="4340121" y="1113719"/>
                  <a:pt x="3838050" y="1130770"/>
                  <a:pt x="3680985" y="1107996"/>
                </a:cubicBezTo>
                <a:cubicBezTo>
                  <a:pt x="3523920" y="1085222"/>
                  <a:pt x="3391857" y="1100510"/>
                  <a:pt x="3274210" y="1107996"/>
                </a:cubicBezTo>
                <a:cubicBezTo>
                  <a:pt x="3156564" y="1115482"/>
                  <a:pt x="2725497" y="1088522"/>
                  <a:pt x="2433985" y="1107996"/>
                </a:cubicBezTo>
                <a:cubicBezTo>
                  <a:pt x="2142473" y="1127470"/>
                  <a:pt x="2180801" y="1100242"/>
                  <a:pt x="2027209" y="1107996"/>
                </a:cubicBezTo>
                <a:cubicBezTo>
                  <a:pt x="1873617" y="1115750"/>
                  <a:pt x="1439029" y="1146527"/>
                  <a:pt x="1186984" y="1107996"/>
                </a:cubicBezTo>
                <a:cubicBezTo>
                  <a:pt x="934939" y="1069465"/>
                  <a:pt x="810553" y="1097648"/>
                  <a:pt x="693519" y="1107996"/>
                </a:cubicBezTo>
                <a:cubicBezTo>
                  <a:pt x="576485" y="1118344"/>
                  <a:pt x="248321" y="1121869"/>
                  <a:pt x="0" y="1107996"/>
                </a:cubicBezTo>
                <a:cubicBezTo>
                  <a:pt x="15394" y="851089"/>
                  <a:pt x="-7944" y="726760"/>
                  <a:pt x="0" y="542918"/>
                </a:cubicBezTo>
                <a:cubicBezTo>
                  <a:pt x="7944" y="359076"/>
                  <a:pt x="-24028" y="210820"/>
                  <a:pt x="0" y="0"/>
                </a:cubicBezTo>
                <a:close/>
              </a:path>
            </a:pathLst>
          </a:custGeom>
          <a:noFill/>
          <a:ln w="19050">
            <a:solidFill>
              <a:schemeClr val="accent1"/>
            </a:solidFill>
            <a:extLst>
              <a:ext uri="{C807C97D-BFC1-408E-A445-0C87EB9F89A2}">
                <ask:lineSketchStyleProps xmlns:ask="http://schemas.microsoft.com/office/drawing/2018/sketchyshapes" sd="2444365566">
                  <a:prstGeom prst="rect">
                    <a:avLst/>
                  </a:prstGeom>
                  <ask:type>
                    <ask:lineSketchFreehand/>
                  </ask:type>
                </ask:lineSketchStyleProps>
              </a:ext>
            </a:extLst>
          </a:ln>
        </p:spPr>
        <p:txBody>
          <a:bodyPr wrap="square" rtlCol="0">
            <a:spAutoFit/>
          </a:bodyPr>
          <a:lstStyle/>
          <a:p>
            <a:r>
              <a:rPr lang="de-AT" b="1" dirty="0"/>
              <a:t>Beispiel</a:t>
            </a:r>
          </a:p>
          <a:p>
            <a:r>
              <a:rPr lang="de-AT" sz="2400" dirty="0">
                <a:latin typeface="Courier" pitchFamily="2" charset="0"/>
              </a:rPr>
              <a:t>„Personalpronomen“, „Verb“, „Substantiv“, „Präposition“, „Substantiv“, „Verb“</a:t>
            </a:r>
            <a:endParaRPr lang="de-DE" sz="2400" dirty="0"/>
          </a:p>
        </p:txBody>
      </p:sp>
    </p:spTree>
    <p:extLst>
      <p:ext uri="{BB962C8B-B14F-4D97-AF65-F5344CB8AC3E}">
        <p14:creationId xmlns:p14="http://schemas.microsoft.com/office/powerpoint/2010/main" val="121542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25C62-6AFD-1D14-8A48-8024DD4D0B5D}"/>
              </a:ext>
            </a:extLst>
          </p:cNvPr>
          <p:cNvSpPr>
            <a:spLocks noGrp="1"/>
          </p:cNvSpPr>
          <p:nvPr>
            <p:ph type="title"/>
          </p:nvPr>
        </p:nvSpPr>
        <p:spPr/>
        <p:txBody>
          <a:bodyPr>
            <a:normAutofit/>
          </a:bodyPr>
          <a:lstStyle/>
          <a:p>
            <a:r>
              <a:rPr lang="de-AT" sz="4000" dirty="0"/>
              <a:t>Wie funktioniert ein NLP-Chatbot?</a:t>
            </a:r>
            <a:endParaRPr lang="de-DE" sz="4000" dirty="0"/>
          </a:p>
        </p:txBody>
      </p:sp>
      <p:sp>
        <p:nvSpPr>
          <p:cNvPr id="3" name="Inhaltsplatzhalter 2">
            <a:extLst>
              <a:ext uri="{FF2B5EF4-FFF2-40B4-BE49-F238E27FC236}">
                <a16:creationId xmlns:a16="http://schemas.microsoft.com/office/drawing/2014/main" id="{82F703DD-6CCA-417D-B0F2-64EE1C9D1E93}"/>
              </a:ext>
            </a:extLst>
          </p:cNvPr>
          <p:cNvSpPr>
            <a:spLocks noGrp="1"/>
          </p:cNvSpPr>
          <p:nvPr>
            <p:ph idx="1"/>
          </p:nvPr>
        </p:nvSpPr>
        <p:spPr/>
        <p:txBody>
          <a:bodyPr>
            <a:normAutofit/>
          </a:bodyPr>
          <a:lstStyle/>
          <a:p>
            <a:pPr marL="0" indent="0">
              <a:buNone/>
            </a:pPr>
            <a:r>
              <a:rPr lang="de-DE" sz="2400" dirty="0"/>
              <a:t>Phase 4: </a:t>
            </a:r>
            <a:r>
              <a:rPr lang="de-DE" sz="2400" b="1" dirty="0"/>
              <a:t>Syntaxanalyse</a:t>
            </a:r>
          </a:p>
          <a:p>
            <a:r>
              <a:rPr lang="de-DE" sz="2400" dirty="0"/>
              <a:t>Erkennung von </a:t>
            </a:r>
            <a:r>
              <a:rPr lang="de-DE" sz="2400" b="1" dirty="0"/>
              <a:t>Subjekt, Objekt und Verb </a:t>
            </a:r>
            <a:r>
              <a:rPr lang="de-DE" sz="2400" dirty="0"/>
              <a:t>(um die bedeutungsvollsten Teile des Satzes abzudecken)</a:t>
            </a:r>
          </a:p>
          <a:p>
            <a:r>
              <a:rPr lang="de-DE" sz="2400" dirty="0"/>
              <a:t>erstellt ein Modell der </a:t>
            </a:r>
            <a:r>
              <a:rPr lang="de-DE" sz="2400" b="1" dirty="0"/>
              <a:t>Abhängigkeiten der Wörter</a:t>
            </a:r>
          </a:p>
        </p:txBody>
      </p:sp>
      <p:sp>
        <p:nvSpPr>
          <p:cNvPr id="5" name="Textfeld 4">
            <a:extLst>
              <a:ext uri="{FF2B5EF4-FFF2-40B4-BE49-F238E27FC236}">
                <a16:creationId xmlns:a16="http://schemas.microsoft.com/office/drawing/2014/main" id="{2BF0A9F0-F77D-425A-31DD-8070BCD7EBE4}"/>
              </a:ext>
            </a:extLst>
          </p:cNvPr>
          <p:cNvSpPr txBox="1"/>
          <p:nvPr/>
        </p:nvSpPr>
        <p:spPr>
          <a:xfrm>
            <a:off x="838200" y="4263242"/>
            <a:ext cx="8668987" cy="1107996"/>
          </a:xfrm>
          <a:custGeom>
            <a:avLst/>
            <a:gdLst>
              <a:gd name="connsiteX0" fmla="*/ 0 w 8668987"/>
              <a:gd name="connsiteY0" fmla="*/ 0 h 1107996"/>
              <a:gd name="connsiteX1" fmla="*/ 580155 w 8668987"/>
              <a:gd name="connsiteY1" fmla="*/ 0 h 1107996"/>
              <a:gd name="connsiteX2" fmla="*/ 1247000 w 8668987"/>
              <a:gd name="connsiteY2" fmla="*/ 0 h 1107996"/>
              <a:gd name="connsiteX3" fmla="*/ 2000535 w 8668987"/>
              <a:gd name="connsiteY3" fmla="*/ 0 h 1107996"/>
              <a:gd name="connsiteX4" fmla="*/ 2494001 w 8668987"/>
              <a:gd name="connsiteY4" fmla="*/ 0 h 1107996"/>
              <a:gd name="connsiteX5" fmla="*/ 3074156 w 8668987"/>
              <a:gd name="connsiteY5" fmla="*/ 0 h 1107996"/>
              <a:gd name="connsiteX6" fmla="*/ 3480932 w 8668987"/>
              <a:gd name="connsiteY6" fmla="*/ 0 h 1107996"/>
              <a:gd name="connsiteX7" fmla="*/ 4061087 w 8668987"/>
              <a:gd name="connsiteY7" fmla="*/ 0 h 1107996"/>
              <a:gd name="connsiteX8" fmla="*/ 4467863 w 8668987"/>
              <a:gd name="connsiteY8" fmla="*/ 0 h 1107996"/>
              <a:gd name="connsiteX9" fmla="*/ 5221398 w 8668987"/>
              <a:gd name="connsiteY9" fmla="*/ 0 h 1107996"/>
              <a:gd name="connsiteX10" fmla="*/ 5628173 w 8668987"/>
              <a:gd name="connsiteY10" fmla="*/ 0 h 1107996"/>
              <a:gd name="connsiteX11" fmla="*/ 6034949 w 8668987"/>
              <a:gd name="connsiteY11" fmla="*/ 0 h 1107996"/>
              <a:gd name="connsiteX12" fmla="*/ 6441724 w 8668987"/>
              <a:gd name="connsiteY12" fmla="*/ 0 h 1107996"/>
              <a:gd name="connsiteX13" fmla="*/ 6848500 w 8668987"/>
              <a:gd name="connsiteY13" fmla="*/ 0 h 1107996"/>
              <a:gd name="connsiteX14" fmla="*/ 7515345 w 8668987"/>
              <a:gd name="connsiteY14" fmla="*/ 0 h 1107996"/>
              <a:gd name="connsiteX15" fmla="*/ 8668987 w 8668987"/>
              <a:gd name="connsiteY15" fmla="*/ 0 h 1107996"/>
              <a:gd name="connsiteX16" fmla="*/ 8668987 w 8668987"/>
              <a:gd name="connsiteY16" fmla="*/ 576158 h 1107996"/>
              <a:gd name="connsiteX17" fmla="*/ 8668987 w 8668987"/>
              <a:gd name="connsiteY17" fmla="*/ 1107996 h 1107996"/>
              <a:gd name="connsiteX18" fmla="*/ 7915452 w 8668987"/>
              <a:gd name="connsiteY18" fmla="*/ 1107996 h 1107996"/>
              <a:gd name="connsiteX19" fmla="*/ 7248607 w 8668987"/>
              <a:gd name="connsiteY19" fmla="*/ 1107996 h 1107996"/>
              <a:gd name="connsiteX20" fmla="*/ 6495072 w 8668987"/>
              <a:gd name="connsiteY20" fmla="*/ 1107996 h 1107996"/>
              <a:gd name="connsiteX21" fmla="*/ 5741537 w 8668987"/>
              <a:gd name="connsiteY21" fmla="*/ 1107996 h 1107996"/>
              <a:gd name="connsiteX22" fmla="*/ 5248071 w 8668987"/>
              <a:gd name="connsiteY22" fmla="*/ 1107996 h 1107996"/>
              <a:gd name="connsiteX23" fmla="*/ 4841296 w 8668987"/>
              <a:gd name="connsiteY23" fmla="*/ 1107996 h 1107996"/>
              <a:gd name="connsiteX24" fmla="*/ 4434520 w 8668987"/>
              <a:gd name="connsiteY24" fmla="*/ 1107996 h 1107996"/>
              <a:gd name="connsiteX25" fmla="*/ 3680985 w 8668987"/>
              <a:gd name="connsiteY25" fmla="*/ 1107996 h 1107996"/>
              <a:gd name="connsiteX26" fmla="*/ 3274210 w 8668987"/>
              <a:gd name="connsiteY26" fmla="*/ 1107996 h 1107996"/>
              <a:gd name="connsiteX27" fmla="*/ 2433985 w 8668987"/>
              <a:gd name="connsiteY27" fmla="*/ 1107996 h 1107996"/>
              <a:gd name="connsiteX28" fmla="*/ 2027209 w 8668987"/>
              <a:gd name="connsiteY28" fmla="*/ 1107996 h 1107996"/>
              <a:gd name="connsiteX29" fmla="*/ 1186984 w 8668987"/>
              <a:gd name="connsiteY29" fmla="*/ 1107996 h 1107996"/>
              <a:gd name="connsiteX30" fmla="*/ 693519 w 8668987"/>
              <a:gd name="connsiteY30" fmla="*/ 1107996 h 1107996"/>
              <a:gd name="connsiteX31" fmla="*/ 0 w 8668987"/>
              <a:gd name="connsiteY31" fmla="*/ 1107996 h 1107996"/>
              <a:gd name="connsiteX32" fmla="*/ 0 w 8668987"/>
              <a:gd name="connsiteY32" fmla="*/ 542918 h 1107996"/>
              <a:gd name="connsiteX33" fmla="*/ 0 w 8668987"/>
              <a:gd name="connsiteY33"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987" h="1107996" extrusionOk="0">
                <a:moveTo>
                  <a:pt x="0" y="0"/>
                </a:moveTo>
                <a:cubicBezTo>
                  <a:pt x="201644" y="27706"/>
                  <a:pt x="367909" y="-10968"/>
                  <a:pt x="580155" y="0"/>
                </a:cubicBezTo>
                <a:cubicBezTo>
                  <a:pt x="792401" y="10968"/>
                  <a:pt x="938469" y="25508"/>
                  <a:pt x="1247000" y="0"/>
                </a:cubicBezTo>
                <a:cubicBezTo>
                  <a:pt x="1555531" y="-25508"/>
                  <a:pt x="1674343" y="35056"/>
                  <a:pt x="2000535" y="0"/>
                </a:cubicBezTo>
                <a:cubicBezTo>
                  <a:pt x="2326727" y="-35056"/>
                  <a:pt x="2256687" y="-24112"/>
                  <a:pt x="2494001" y="0"/>
                </a:cubicBezTo>
                <a:cubicBezTo>
                  <a:pt x="2731315" y="24112"/>
                  <a:pt x="2918344" y="-15630"/>
                  <a:pt x="3074156" y="0"/>
                </a:cubicBezTo>
                <a:cubicBezTo>
                  <a:pt x="3229969" y="15630"/>
                  <a:pt x="3291222" y="-19256"/>
                  <a:pt x="3480932" y="0"/>
                </a:cubicBezTo>
                <a:cubicBezTo>
                  <a:pt x="3670642" y="19256"/>
                  <a:pt x="3928185" y="-25943"/>
                  <a:pt x="4061087" y="0"/>
                </a:cubicBezTo>
                <a:cubicBezTo>
                  <a:pt x="4193989" y="25943"/>
                  <a:pt x="4274463" y="-4925"/>
                  <a:pt x="4467863" y="0"/>
                </a:cubicBezTo>
                <a:cubicBezTo>
                  <a:pt x="4661263" y="4925"/>
                  <a:pt x="4886469" y="34063"/>
                  <a:pt x="5221398" y="0"/>
                </a:cubicBezTo>
                <a:cubicBezTo>
                  <a:pt x="5556327" y="-34063"/>
                  <a:pt x="5514989" y="1432"/>
                  <a:pt x="5628173" y="0"/>
                </a:cubicBezTo>
                <a:cubicBezTo>
                  <a:pt x="5741357" y="-1432"/>
                  <a:pt x="5856917" y="-8997"/>
                  <a:pt x="6034949" y="0"/>
                </a:cubicBezTo>
                <a:cubicBezTo>
                  <a:pt x="6212981" y="8997"/>
                  <a:pt x="6252844" y="-1806"/>
                  <a:pt x="6441724" y="0"/>
                </a:cubicBezTo>
                <a:cubicBezTo>
                  <a:pt x="6630604" y="1806"/>
                  <a:pt x="6694844" y="-13625"/>
                  <a:pt x="6848500" y="0"/>
                </a:cubicBezTo>
                <a:cubicBezTo>
                  <a:pt x="7002156" y="13625"/>
                  <a:pt x="7378532" y="-18743"/>
                  <a:pt x="7515345" y="0"/>
                </a:cubicBezTo>
                <a:cubicBezTo>
                  <a:pt x="7652159" y="18743"/>
                  <a:pt x="8257104" y="-17057"/>
                  <a:pt x="8668987" y="0"/>
                </a:cubicBezTo>
                <a:cubicBezTo>
                  <a:pt x="8687952" y="150829"/>
                  <a:pt x="8692903" y="323484"/>
                  <a:pt x="8668987" y="576158"/>
                </a:cubicBezTo>
                <a:cubicBezTo>
                  <a:pt x="8645071" y="828832"/>
                  <a:pt x="8665038" y="1000294"/>
                  <a:pt x="8668987" y="1107996"/>
                </a:cubicBezTo>
                <a:cubicBezTo>
                  <a:pt x="8496008" y="1133109"/>
                  <a:pt x="8099793" y="1122147"/>
                  <a:pt x="7915452" y="1107996"/>
                </a:cubicBezTo>
                <a:cubicBezTo>
                  <a:pt x="7731111" y="1093845"/>
                  <a:pt x="7446710" y="1101020"/>
                  <a:pt x="7248607" y="1107996"/>
                </a:cubicBezTo>
                <a:cubicBezTo>
                  <a:pt x="7050505" y="1114972"/>
                  <a:pt x="6669095" y="1094185"/>
                  <a:pt x="6495072" y="1107996"/>
                </a:cubicBezTo>
                <a:cubicBezTo>
                  <a:pt x="6321050" y="1121807"/>
                  <a:pt x="6015827" y="1131116"/>
                  <a:pt x="5741537" y="1107996"/>
                </a:cubicBezTo>
                <a:cubicBezTo>
                  <a:pt x="5467248" y="1084876"/>
                  <a:pt x="5441825" y="1086410"/>
                  <a:pt x="5248071" y="1107996"/>
                </a:cubicBezTo>
                <a:cubicBezTo>
                  <a:pt x="5054317" y="1129582"/>
                  <a:pt x="4981031" y="1126432"/>
                  <a:pt x="4841296" y="1107996"/>
                </a:cubicBezTo>
                <a:cubicBezTo>
                  <a:pt x="4701561" y="1089560"/>
                  <a:pt x="4528919" y="1102273"/>
                  <a:pt x="4434520" y="1107996"/>
                </a:cubicBezTo>
                <a:cubicBezTo>
                  <a:pt x="4340121" y="1113719"/>
                  <a:pt x="3838050" y="1130770"/>
                  <a:pt x="3680985" y="1107996"/>
                </a:cubicBezTo>
                <a:cubicBezTo>
                  <a:pt x="3523920" y="1085222"/>
                  <a:pt x="3391857" y="1100510"/>
                  <a:pt x="3274210" y="1107996"/>
                </a:cubicBezTo>
                <a:cubicBezTo>
                  <a:pt x="3156564" y="1115482"/>
                  <a:pt x="2725497" y="1088522"/>
                  <a:pt x="2433985" y="1107996"/>
                </a:cubicBezTo>
                <a:cubicBezTo>
                  <a:pt x="2142473" y="1127470"/>
                  <a:pt x="2180801" y="1100242"/>
                  <a:pt x="2027209" y="1107996"/>
                </a:cubicBezTo>
                <a:cubicBezTo>
                  <a:pt x="1873617" y="1115750"/>
                  <a:pt x="1439029" y="1146527"/>
                  <a:pt x="1186984" y="1107996"/>
                </a:cubicBezTo>
                <a:cubicBezTo>
                  <a:pt x="934939" y="1069465"/>
                  <a:pt x="810553" y="1097648"/>
                  <a:pt x="693519" y="1107996"/>
                </a:cubicBezTo>
                <a:cubicBezTo>
                  <a:pt x="576485" y="1118344"/>
                  <a:pt x="248321" y="1121869"/>
                  <a:pt x="0" y="1107996"/>
                </a:cubicBezTo>
                <a:cubicBezTo>
                  <a:pt x="15394" y="851089"/>
                  <a:pt x="-7944" y="726760"/>
                  <a:pt x="0" y="542918"/>
                </a:cubicBezTo>
                <a:cubicBezTo>
                  <a:pt x="7944" y="359076"/>
                  <a:pt x="-24028" y="210820"/>
                  <a:pt x="0" y="0"/>
                </a:cubicBezTo>
                <a:close/>
              </a:path>
            </a:pathLst>
          </a:custGeom>
          <a:noFill/>
          <a:ln w="19050">
            <a:solidFill>
              <a:schemeClr val="accent1"/>
            </a:solidFill>
            <a:extLst>
              <a:ext uri="{C807C97D-BFC1-408E-A445-0C87EB9F89A2}">
                <ask:lineSketchStyleProps xmlns:ask="http://schemas.microsoft.com/office/drawing/2018/sketchyshapes" sd="2444365566">
                  <a:prstGeom prst="rect">
                    <a:avLst/>
                  </a:prstGeom>
                  <ask:type>
                    <ask:lineSketchFreehand/>
                  </ask:type>
                </ask:lineSketchStyleProps>
              </a:ext>
            </a:extLst>
          </a:ln>
        </p:spPr>
        <p:txBody>
          <a:bodyPr wrap="square" rtlCol="0">
            <a:spAutoFit/>
          </a:bodyPr>
          <a:lstStyle/>
          <a:p>
            <a:r>
              <a:rPr lang="de-AT" b="1" dirty="0"/>
              <a:t>Beispiel</a:t>
            </a:r>
          </a:p>
          <a:p>
            <a:r>
              <a:rPr lang="de-AT" sz="2400" dirty="0">
                <a:latin typeface="Courier" pitchFamily="2" charset="0"/>
              </a:rPr>
              <a:t>Subjekt = „ich“, Prädikat = „will“, Objekt = „Termin“, Objekt = „Haarschnitt“</a:t>
            </a:r>
            <a:endParaRPr lang="de-DE" sz="2400" dirty="0"/>
          </a:p>
        </p:txBody>
      </p:sp>
    </p:spTree>
    <p:extLst>
      <p:ext uri="{BB962C8B-B14F-4D97-AF65-F5344CB8AC3E}">
        <p14:creationId xmlns:p14="http://schemas.microsoft.com/office/powerpoint/2010/main" val="3237867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25C62-6AFD-1D14-8A48-8024DD4D0B5D}"/>
              </a:ext>
            </a:extLst>
          </p:cNvPr>
          <p:cNvSpPr>
            <a:spLocks noGrp="1"/>
          </p:cNvSpPr>
          <p:nvPr>
            <p:ph type="title"/>
          </p:nvPr>
        </p:nvSpPr>
        <p:spPr/>
        <p:txBody>
          <a:bodyPr>
            <a:normAutofit/>
          </a:bodyPr>
          <a:lstStyle/>
          <a:p>
            <a:r>
              <a:rPr lang="de-AT" sz="4000" dirty="0"/>
              <a:t>Wie funktioniert ein NLP-Chatbot?</a:t>
            </a:r>
            <a:endParaRPr lang="de-DE" sz="4000" dirty="0"/>
          </a:p>
        </p:txBody>
      </p:sp>
      <p:sp>
        <p:nvSpPr>
          <p:cNvPr id="3" name="Inhaltsplatzhalter 2">
            <a:extLst>
              <a:ext uri="{FF2B5EF4-FFF2-40B4-BE49-F238E27FC236}">
                <a16:creationId xmlns:a16="http://schemas.microsoft.com/office/drawing/2014/main" id="{82F703DD-6CCA-417D-B0F2-64EE1C9D1E93}"/>
              </a:ext>
            </a:extLst>
          </p:cNvPr>
          <p:cNvSpPr>
            <a:spLocks noGrp="1"/>
          </p:cNvSpPr>
          <p:nvPr>
            <p:ph idx="1"/>
          </p:nvPr>
        </p:nvSpPr>
        <p:spPr/>
        <p:txBody>
          <a:bodyPr>
            <a:normAutofit/>
          </a:bodyPr>
          <a:lstStyle/>
          <a:p>
            <a:pPr marL="0" indent="0">
              <a:buNone/>
            </a:pPr>
            <a:r>
              <a:rPr lang="de-DE" sz="2400" dirty="0"/>
              <a:t>Phase 5: </a:t>
            </a:r>
            <a:r>
              <a:rPr lang="de-DE" sz="2400" b="1" dirty="0"/>
              <a:t>Semantische Analyse</a:t>
            </a:r>
          </a:p>
          <a:p>
            <a:r>
              <a:rPr lang="de-DE" sz="2400" dirty="0"/>
              <a:t>Das Programm weiß nicht wirklich, </a:t>
            </a:r>
            <a:r>
              <a:rPr lang="de-DE" sz="2400" b="1" dirty="0"/>
              <a:t>was Wörter bedeuten</a:t>
            </a:r>
          </a:p>
          <a:p>
            <a:r>
              <a:rPr lang="de-DE" sz="2400" dirty="0"/>
              <a:t>Dem Programm wird eine </a:t>
            </a:r>
            <a:r>
              <a:rPr lang="de-DE" sz="2400" b="1" dirty="0"/>
              <a:t>Liste mit möglichen Schlüsselwörtern</a:t>
            </a:r>
            <a:r>
              <a:rPr lang="de-DE" sz="2400" dirty="0"/>
              <a:t> und Antworten gegeben</a:t>
            </a:r>
          </a:p>
          <a:p>
            <a:r>
              <a:rPr lang="de-DE" sz="2400" dirty="0"/>
              <a:t>Der Chatbot vergleicht die </a:t>
            </a:r>
            <a:r>
              <a:rPr lang="de-DE" sz="2400" b="1" dirty="0"/>
              <a:t>Schlüsselwörter mit der Liste </a:t>
            </a:r>
            <a:r>
              <a:rPr lang="de-DE" sz="2400" dirty="0"/>
              <a:t>und gibt die richtige Ausgabe aus</a:t>
            </a:r>
          </a:p>
        </p:txBody>
      </p:sp>
      <p:sp>
        <p:nvSpPr>
          <p:cNvPr id="4" name="Textfeld 3">
            <a:extLst>
              <a:ext uri="{FF2B5EF4-FFF2-40B4-BE49-F238E27FC236}">
                <a16:creationId xmlns:a16="http://schemas.microsoft.com/office/drawing/2014/main" id="{DA1D5401-9D4F-76BC-9ED0-E72016ED0302}"/>
              </a:ext>
            </a:extLst>
          </p:cNvPr>
          <p:cNvSpPr txBox="1"/>
          <p:nvPr/>
        </p:nvSpPr>
        <p:spPr>
          <a:xfrm>
            <a:off x="838200" y="4834572"/>
            <a:ext cx="8668987" cy="1107996"/>
          </a:xfrm>
          <a:custGeom>
            <a:avLst/>
            <a:gdLst>
              <a:gd name="connsiteX0" fmla="*/ 0 w 8668987"/>
              <a:gd name="connsiteY0" fmla="*/ 0 h 1107996"/>
              <a:gd name="connsiteX1" fmla="*/ 580155 w 8668987"/>
              <a:gd name="connsiteY1" fmla="*/ 0 h 1107996"/>
              <a:gd name="connsiteX2" fmla="*/ 1247000 w 8668987"/>
              <a:gd name="connsiteY2" fmla="*/ 0 h 1107996"/>
              <a:gd name="connsiteX3" fmla="*/ 2000535 w 8668987"/>
              <a:gd name="connsiteY3" fmla="*/ 0 h 1107996"/>
              <a:gd name="connsiteX4" fmla="*/ 2494001 w 8668987"/>
              <a:gd name="connsiteY4" fmla="*/ 0 h 1107996"/>
              <a:gd name="connsiteX5" fmla="*/ 3074156 w 8668987"/>
              <a:gd name="connsiteY5" fmla="*/ 0 h 1107996"/>
              <a:gd name="connsiteX6" fmla="*/ 3480932 w 8668987"/>
              <a:gd name="connsiteY6" fmla="*/ 0 h 1107996"/>
              <a:gd name="connsiteX7" fmla="*/ 4061087 w 8668987"/>
              <a:gd name="connsiteY7" fmla="*/ 0 h 1107996"/>
              <a:gd name="connsiteX8" fmla="*/ 4467863 w 8668987"/>
              <a:gd name="connsiteY8" fmla="*/ 0 h 1107996"/>
              <a:gd name="connsiteX9" fmla="*/ 5221398 w 8668987"/>
              <a:gd name="connsiteY9" fmla="*/ 0 h 1107996"/>
              <a:gd name="connsiteX10" fmla="*/ 5628173 w 8668987"/>
              <a:gd name="connsiteY10" fmla="*/ 0 h 1107996"/>
              <a:gd name="connsiteX11" fmla="*/ 6034949 w 8668987"/>
              <a:gd name="connsiteY11" fmla="*/ 0 h 1107996"/>
              <a:gd name="connsiteX12" fmla="*/ 6441724 w 8668987"/>
              <a:gd name="connsiteY12" fmla="*/ 0 h 1107996"/>
              <a:gd name="connsiteX13" fmla="*/ 6848500 w 8668987"/>
              <a:gd name="connsiteY13" fmla="*/ 0 h 1107996"/>
              <a:gd name="connsiteX14" fmla="*/ 7515345 w 8668987"/>
              <a:gd name="connsiteY14" fmla="*/ 0 h 1107996"/>
              <a:gd name="connsiteX15" fmla="*/ 8668987 w 8668987"/>
              <a:gd name="connsiteY15" fmla="*/ 0 h 1107996"/>
              <a:gd name="connsiteX16" fmla="*/ 8668987 w 8668987"/>
              <a:gd name="connsiteY16" fmla="*/ 576158 h 1107996"/>
              <a:gd name="connsiteX17" fmla="*/ 8668987 w 8668987"/>
              <a:gd name="connsiteY17" fmla="*/ 1107996 h 1107996"/>
              <a:gd name="connsiteX18" fmla="*/ 7915452 w 8668987"/>
              <a:gd name="connsiteY18" fmla="*/ 1107996 h 1107996"/>
              <a:gd name="connsiteX19" fmla="*/ 7248607 w 8668987"/>
              <a:gd name="connsiteY19" fmla="*/ 1107996 h 1107996"/>
              <a:gd name="connsiteX20" fmla="*/ 6495072 w 8668987"/>
              <a:gd name="connsiteY20" fmla="*/ 1107996 h 1107996"/>
              <a:gd name="connsiteX21" fmla="*/ 5741537 w 8668987"/>
              <a:gd name="connsiteY21" fmla="*/ 1107996 h 1107996"/>
              <a:gd name="connsiteX22" fmla="*/ 5248071 w 8668987"/>
              <a:gd name="connsiteY22" fmla="*/ 1107996 h 1107996"/>
              <a:gd name="connsiteX23" fmla="*/ 4841296 w 8668987"/>
              <a:gd name="connsiteY23" fmla="*/ 1107996 h 1107996"/>
              <a:gd name="connsiteX24" fmla="*/ 4434520 w 8668987"/>
              <a:gd name="connsiteY24" fmla="*/ 1107996 h 1107996"/>
              <a:gd name="connsiteX25" fmla="*/ 3680985 w 8668987"/>
              <a:gd name="connsiteY25" fmla="*/ 1107996 h 1107996"/>
              <a:gd name="connsiteX26" fmla="*/ 3274210 w 8668987"/>
              <a:gd name="connsiteY26" fmla="*/ 1107996 h 1107996"/>
              <a:gd name="connsiteX27" fmla="*/ 2433985 w 8668987"/>
              <a:gd name="connsiteY27" fmla="*/ 1107996 h 1107996"/>
              <a:gd name="connsiteX28" fmla="*/ 2027209 w 8668987"/>
              <a:gd name="connsiteY28" fmla="*/ 1107996 h 1107996"/>
              <a:gd name="connsiteX29" fmla="*/ 1186984 w 8668987"/>
              <a:gd name="connsiteY29" fmla="*/ 1107996 h 1107996"/>
              <a:gd name="connsiteX30" fmla="*/ 693519 w 8668987"/>
              <a:gd name="connsiteY30" fmla="*/ 1107996 h 1107996"/>
              <a:gd name="connsiteX31" fmla="*/ 0 w 8668987"/>
              <a:gd name="connsiteY31" fmla="*/ 1107996 h 1107996"/>
              <a:gd name="connsiteX32" fmla="*/ 0 w 8668987"/>
              <a:gd name="connsiteY32" fmla="*/ 542918 h 1107996"/>
              <a:gd name="connsiteX33" fmla="*/ 0 w 8668987"/>
              <a:gd name="connsiteY33"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987" h="1107996" extrusionOk="0">
                <a:moveTo>
                  <a:pt x="0" y="0"/>
                </a:moveTo>
                <a:cubicBezTo>
                  <a:pt x="201644" y="27706"/>
                  <a:pt x="367909" y="-10968"/>
                  <a:pt x="580155" y="0"/>
                </a:cubicBezTo>
                <a:cubicBezTo>
                  <a:pt x="792401" y="10968"/>
                  <a:pt x="938469" y="25508"/>
                  <a:pt x="1247000" y="0"/>
                </a:cubicBezTo>
                <a:cubicBezTo>
                  <a:pt x="1555531" y="-25508"/>
                  <a:pt x="1674343" y="35056"/>
                  <a:pt x="2000535" y="0"/>
                </a:cubicBezTo>
                <a:cubicBezTo>
                  <a:pt x="2326727" y="-35056"/>
                  <a:pt x="2256687" y="-24112"/>
                  <a:pt x="2494001" y="0"/>
                </a:cubicBezTo>
                <a:cubicBezTo>
                  <a:pt x="2731315" y="24112"/>
                  <a:pt x="2918344" y="-15630"/>
                  <a:pt x="3074156" y="0"/>
                </a:cubicBezTo>
                <a:cubicBezTo>
                  <a:pt x="3229969" y="15630"/>
                  <a:pt x="3291222" y="-19256"/>
                  <a:pt x="3480932" y="0"/>
                </a:cubicBezTo>
                <a:cubicBezTo>
                  <a:pt x="3670642" y="19256"/>
                  <a:pt x="3928185" y="-25943"/>
                  <a:pt x="4061087" y="0"/>
                </a:cubicBezTo>
                <a:cubicBezTo>
                  <a:pt x="4193989" y="25943"/>
                  <a:pt x="4274463" y="-4925"/>
                  <a:pt x="4467863" y="0"/>
                </a:cubicBezTo>
                <a:cubicBezTo>
                  <a:pt x="4661263" y="4925"/>
                  <a:pt x="4886469" y="34063"/>
                  <a:pt x="5221398" y="0"/>
                </a:cubicBezTo>
                <a:cubicBezTo>
                  <a:pt x="5556327" y="-34063"/>
                  <a:pt x="5514989" y="1432"/>
                  <a:pt x="5628173" y="0"/>
                </a:cubicBezTo>
                <a:cubicBezTo>
                  <a:pt x="5741357" y="-1432"/>
                  <a:pt x="5856917" y="-8997"/>
                  <a:pt x="6034949" y="0"/>
                </a:cubicBezTo>
                <a:cubicBezTo>
                  <a:pt x="6212981" y="8997"/>
                  <a:pt x="6252844" y="-1806"/>
                  <a:pt x="6441724" y="0"/>
                </a:cubicBezTo>
                <a:cubicBezTo>
                  <a:pt x="6630604" y="1806"/>
                  <a:pt x="6694844" y="-13625"/>
                  <a:pt x="6848500" y="0"/>
                </a:cubicBezTo>
                <a:cubicBezTo>
                  <a:pt x="7002156" y="13625"/>
                  <a:pt x="7378532" y="-18743"/>
                  <a:pt x="7515345" y="0"/>
                </a:cubicBezTo>
                <a:cubicBezTo>
                  <a:pt x="7652159" y="18743"/>
                  <a:pt x="8257104" y="-17057"/>
                  <a:pt x="8668987" y="0"/>
                </a:cubicBezTo>
                <a:cubicBezTo>
                  <a:pt x="8687952" y="150829"/>
                  <a:pt x="8692903" y="323484"/>
                  <a:pt x="8668987" y="576158"/>
                </a:cubicBezTo>
                <a:cubicBezTo>
                  <a:pt x="8645071" y="828832"/>
                  <a:pt x="8665038" y="1000294"/>
                  <a:pt x="8668987" y="1107996"/>
                </a:cubicBezTo>
                <a:cubicBezTo>
                  <a:pt x="8496008" y="1133109"/>
                  <a:pt x="8099793" y="1122147"/>
                  <a:pt x="7915452" y="1107996"/>
                </a:cubicBezTo>
                <a:cubicBezTo>
                  <a:pt x="7731111" y="1093845"/>
                  <a:pt x="7446710" y="1101020"/>
                  <a:pt x="7248607" y="1107996"/>
                </a:cubicBezTo>
                <a:cubicBezTo>
                  <a:pt x="7050505" y="1114972"/>
                  <a:pt x="6669095" y="1094185"/>
                  <a:pt x="6495072" y="1107996"/>
                </a:cubicBezTo>
                <a:cubicBezTo>
                  <a:pt x="6321050" y="1121807"/>
                  <a:pt x="6015827" y="1131116"/>
                  <a:pt x="5741537" y="1107996"/>
                </a:cubicBezTo>
                <a:cubicBezTo>
                  <a:pt x="5467248" y="1084876"/>
                  <a:pt x="5441825" y="1086410"/>
                  <a:pt x="5248071" y="1107996"/>
                </a:cubicBezTo>
                <a:cubicBezTo>
                  <a:pt x="5054317" y="1129582"/>
                  <a:pt x="4981031" y="1126432"/>
                  <a:pt x="4841296" y="1107996"/>
                </a:cubicBezTo>
                <a:cubicBezTo>
                  <a:pt x="4701561" y="1089560"/>
                  <a:pt x="4528919" y="1102273"/>
                  <a:pt x="4434520" y="1107996"/>
                </a:cubicBezTo>
                <a:cubicBezTo>
                  <a:pt x="4340121" y="1113719"/>
                  <a:pt x="3838050" y="1130770"/>
                  <a:pt x="3680985" y="1107996"/>
                </a:cubicBezTo>
                <a:cubicBezTo>
                  <a:pt x="3523920" y="1085222"/>
                  <a:pt x="3391857" y="1100510"/>
                  <a:pt x="3274210" y="1107996"/>
                </a:cubicBezTo>
                <a:cubicBezTo>
                  <a:pt x="3156564" y="1115482"/>
                  <a:pt x="2725497" y="1088522"/>
                  <a:pt x="2433985" y="1107996"/>
                </a:cubicBezTo>
                <a:cubicBezTo>
                  <a:pt x="2142473" y="1127470"/>
                  <a:pt x="2180801" y="1100242"/>
                  <a:pt x="2027209" y="1107996"/>
                </a:cubicBezTo>
                <a:cubicBezTo>
                  <a:pt x="1873617" y="1115750"/>
                  <a:pt x="1439029" y="1146527"/>
                  <a:pt x="1186984" y="1107996"/>
                </a:cubicBezTo>
                <a:cubicBezTo>
                  <a:pt x="934939" y="1069465"/>
                  <a:pt x="810553" y="1097648"/>
                  <a:pt x="693519" y="1107996"/>
                </a:cubicBezTo>
                <a:cubicBezTo>
                  <a:pt x="576485" y="1118344"/>
                  <a:pt x="248321" y="1121869"/>
                  <a:pt x="0" y="1107996"/>
                </a:cubicBezTo>
                <a:cubicBezTo>
                  <a:pt x="15394" y="851089"/>
                  <a:pt x="-7944" y="726760"/>
                  <a:pt x="0" y="542918"/>
                </a:cubicBezTo>
                <a:cubicBezTo>
                  <a:pt x="7944" y="359076"/>
                  <a:pt x="-24028" y="210820"/>
                  <a:pt x="0" y="0"/>
                </a:cubicBezTo>
                <a:close/>
              </a:path>
            </a:pathLst>
          </a:custGeom>
          <a:noFill/>
          <a:ln w="19050">
            <a:solidFill>
              <a:schemeClr val="accent1"/>
            </a:solidFill>
            <a:extLst>
              <a:ext uri="{C807C97D-BFC1-408E-A445-0C87EB9F89A2}">
                <ask:lineSketchStyleProps xmlns:ask="http://schemas.microsoft.com/office/drawing/2018/sketchyshapes" sd="2444365566">
                  <a:prstGeom prst="rect">
                    <a:avLst/>
                  </a:prstGeom>
                  <ask:type>
                    <ask:lineSketchFreehand/>
                  </ask:type>
                </ask:lineSketchStyleProps>
              </a:ext>
            </a:extLst>
          </a:ln>
        </p:spPr>
        <p:txBody>
          <a:bodyPr wrap="square" rtlCol="0">
            <a:spAutoFit/>
          </a:bodyPr>
          <a:lstStyle/>
          <a:p>
            <a:r>
              <a:rPr lang="de-AT" b="1" dirty="0"/>
              <a:t>Beispiel</a:t>
            </a:r>
          </a:p>
          <a:p>
            <a:r>
              <a:rPr lang="de-AT" sz="2400" dirty="0">
                <a:latin typeface="Courier" pitchFamily="2" charset="0"/>
              </a:rPr>
              <a:t>Intention: „Termin vereinbaren“, Objekt: „Haarschnitt“</a:t>
            </a:r>
            <a:endParaRPr lang="de-DE" sz="2400" dirty="0"/>
          </a:p>
        </p:txBody>
      </p:sp>
    </p:spTree>
    <p:extLst>
      <p:ext uri="{BB962C8B-B14F-4D97-AF65-F5344CB8AC3E}">
        <p14:creationId xmlns:p14="http://schemas.microsoft.com/office/powerpoint/2010/main" val="359830587"/>
      </p:ext>
    </p:extLst>
  </p:cSld>
  <p:clrMapOvr>
    <a:masterClrMapping/>
  </p:clrMapOvr>
</p:sld>
</file>

<file path=ppt/theme/theme1.xml><?xml version="1.0" encoding="utf-8"?>
<a:theme xmlns:a="http://schemas.openxmlformats.org/drawingml/2006/main" name="Office">
  <a:themeElements>
    <a:clrScheme name="Enaris2">
      <a:dk1>
        <a:srgbClr val="000000"/>
      </a:dk1>
      <a:lt1>
        <a:srgbClr val="FFFFFF"/>
      </a:lt1>
      <a:dk2>
        <a:srgbClr val="000000"/>
      </a:dk2>
      <a:lt2>
        <a:srgbClr val="FEFFFF"/>
      </a:lt2>
      <a:accent1>
        <a:srgbClr val="137F63"/>
      </a:accent1>
      <a:accent2>
        <a:srgbClr val="F0F3D4"/>
      </a:accent2>
      <a:accent3>
        <a:srgbClr val="FDC754"/>
      </a:accent3>
      <a:accent4>
        <a:srgbClr val="ED6968"/>
      </a:accent4>
      <a:accent5>
        <a:srgbClr val="00574A"/>
      </a:accent5>
      <a:accent6>
        <a:srgbClr val="9ECEA4"/>
      </a:accent6>
      <a:hlink>
        <a:srgbClr val="FDC754"/>
      </a:hlink>
      <a:folHlink>
        <a:srgbClr val="ED69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aris PPT Endfassung" id="{2346A270-AFB0-354A-BB73-7A268142E4A1}" vid="{575833D9-2767-6641-9F7C-58FB1D022E4C}"/>
    </a:ext>
  </a:extLst>
</a:theme>
</file>

<file path=docProps/app.xml><?xml version="1.0" encoding="utf-8"?>
<Properties xmlns="http://schemas.openxmlformats.org/officeDocument/2006/extended-properties" xmlns:vt="http://schemas.openxmlformats.org/officeDocument/2006/docPropsVTypes">
  <Template>Office</Template>
  <TotalTime>0</TotalTime>
  <Words>669</Words>
  <Application>Microsoft Macintosh PowerPoint</Application>
  <PresentationFormat>Breitbild</PresentationFormat>
  <Paragraphs>64</Paragraphs>
  <Slides>11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Calibri Light</vt:lpstr>
      <vt:lpstr>Courier</vt:lpstr>
      <vt:lpstr>Poppins</vt:lpstr>
      <vt:lpstr>Office</vt:lpstr>
      <vt:lpstr>Erstellen eines NLP-basierten Chatbots</vt:lpstr>
      <vt:lpstr>Wie funktioniert ein NLP-Chatbot?</vt:lpstr>
      <vt:lpstr>Wie funktioniert ein NLP-Chatbot?</vt:lpstr>
      <vt:lpstr>Wie funktioniert ein NLP-Chatbot?</vt:lpstr>
      <vt:lpstr>Wie funktioniert ein NLP-Chatbot?</vt:lpstr>
      <vt:lpstr>Wie funktioniert ein NLP-Chatbot?</vt:lpstr>
      <vt:lpstr>Wie funktioniert ein NLP-Chatbot?</vt:lpstr>
      <vt:lpstr>Wie funktioniert ein NLP-Chatbot?</vt:lpstr>
      <vt:lpstr>Wie funktioniert ein NLP-Chatbot?</vt:lpstr>
      <vt:lpstr>Wie funktioniert ein NLP-Chatbot?</vt:lpstr>
      <vt:lpstr>Zusätzliche Aufgaben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NLP-Based Chatbot </dc:title>
  <dc:creator>Petra W</dc:creator>
  <cp:lastModifiedBy>Petra W</cp:lastModifiedBy>
  <cp:revision>2</cp:revision>
  <dcterms:created xsi:type="dcterms:W3CDTF">2022-06-03T07:14:41Z</dcterms:created>
  <dcterms:modified xsi:type="dcterms:W3CDTF">2022-06-20T06:26:01Z</dcterms:modified>
</cp:coreProperties>
</file>